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docProps/custom.xml" ContentType="application/vnd.openxmlformats-officedocument.custom-properties+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937" r:id="rId1"/>
  </p:sldMasterIdLst>
  <p:notesMasterIdLst>
    <p:notesMasterId r:id="rId20"/>
  </p:notesMasterIdLst>
  <p:sldIdLst>
    <p:sldId id="299" r:id="rId2"/>
    <p:sldId id="283" r:id="rId3"/>
    <p:sldId id="296" r:id="rId4"/>
    <p:sldId id="297" r:id="rId5"/>
    <p:sldId id="295" r:id="rId6"/>
    <p:sldId id="284" r:id="rId7"/>
    <p:sldId id="285" r:id="rId8"/>
    <p:sldId id="287" r:id="rId9"/>
    <p:sldId id="288" r:id="rId10"/>
    <p:sldId id="289" r:id="rId11"/>
    <p:sldId id="290" r:id="rId12"/>
    <p:sldId id="291" r:id="rId13"/>
    <p:sldId id="292" r:id="rId14"/>
    <p:sldId id="293" r:id="rId15"/>
    <p:sldId id="294" r:id="rId16"/>
    <p:sldId id="282" r:id="rId17"/>
    <p:sldId id="298" r:id="rId18"/>
    <p:sldId id="257" r:id="rId19"/>
  </p:sldIdLst>
  <p:sldSz cx="9144000" cy="6858000" type="screen4x3"/>
  <p:notesSz cx="6858000" cy="9144000"/>
  <p:defaultTextStyle>
    <a:defPPr>
      <a:defRPr lang="en-US"/>
    </a:defPPr>
    <a:lvl1pPr algn="l" rtl="0" eaLnBrk="0" fontAlgn="base" hangingPunct="0">
      <a:spcBef>
        <a:spcPct val="0"/>
      </a:spcBef>
      <a:spcAft>
        <a:spcPct val="0"/>
      </a:spcAft>
      <a:defRPr kern="1200">
        <a:solidFill>
          <a:schemeClr val="tx1"/>
        </a:solidFill>
        <a:latin typeface="Arial" charset="0"/>
        <a:ea typeface="+mn-ea"/>
        <a:cs typeface="+mn-cs"/>
      </a:defRPr>
    </a:lvl1pPr>
    <a:lvl2pPr marL="457200" algn="l" rtl="0" eaLnBrk="0" fontAlgn="base" hangingPunct="0">
      <a:spcBef>
        <a:spcPct val="0"/>
      </a:spcBef>
      <a:spcAft>
        <a:spcPct val="0"/>
      </a:spcAft>
      <a:defRPr kern="1200">
        <a:solidFill>
          <a:schemeClr val="tx1"/>
        </a:solidFill>
        <a:latin typeface="Arial" charset="0"/>
        <a:ea typeface="+mn-ea"/>
        <a:cs typeface="+mn-cs"/>
      </a:defRPr>
    </a:lvl2pPr>
    <a:lvl3pPr marL="914400" algn="l" rtl="0" eaLnBrk="0" fontAlgn="base" hangingPunct="0">
      <a:spcBef>
        <a:spcPct val="0"/>
      </a:spcBef>
      <a:spcAft>
        <a:spcPct val="0"/>
      </a:spcAft>
      <a:defRPr kern="1200">
        <a:solidFill>
          <a:schemeClr val="tx1"/>
        </a:solidFill>
        <a:latin typeface="Arial" charset="0"/>
        <a:ea typeface="+mn-ea"/>
        <a:cs typeface="+mn-cs"/>
      </a:defRPr>
    </a:lvl3pPr>
    <a:lvl4pPr marL="1371600" algn="l" rtl="0" eaLnBrk="0" fontAlgn="base" hangingPunct="0">
      <a:spcBef>
        <a:spcPct val="0"/>
      </a:spcBef>
      <a:spcAft>
        <a:spcPct val="0"/>
      </a:spcAft>
      <a:defRPr kern="1200">
        <a:solidFill>
          <a:schemeClr val="tx1"/>
        </a:solidFill>
        <a:latin typeface="Arial" charset="0"/>
        <a:ea typeface="+mn-ea"/>
        <a:cs typeface="+mn-cs"/>
      </a:defRPr>
    </a:lvl4pPr>
    <a:lvl5pPr marL="1828800" algn="l" rtl="0" eaLnBrk="0" fontAlgn="base" hangingPunct="0">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B0"/>
    <a:srgbClr val="000000"/>
    <a:srgbClr val="4D4D4D"/>
    <a:srgbClr val="FF9933"/>
    <a:srgbClr val="006600"/>
    <a:srgbClr val="5F5F5F"/>
    <a:srgbClr val="808080"/>
    <a:srgbClr val="777777"/>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p:cViewPr varScale="1">
        <p:scale>
          <a:sx n="68" d="100"/>
          <a:sy n="68" d="100"/>
        </p:scale>
        <p:origin x="-1446" y="-96"/>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atin typeface="Arial" charset="0"/>
              </a:defRPr>
            </a:lvl1pPr>
          </a:lstStyle>
          <a:p>
            <a:pPr>
              <a:defRPr/>
            </a:pPr>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atin typeface="Arial" charset="0"/>
              </a:defRPr>
            </a:lvl1pPr>
          </a:lstStyle>
          <a:p>
            <a:pPr>
              <a:defRPr/>
            </a:pPr>
            <a:fld id="{5A6FCC77-D151-40E6-AA51-237E7E0293AD}" type="datetimeFigureOut">
              <a:rPr lang="en-US"/>
              <a:pPr>
                <a:defRPr/>
              </a:pPr>
              <a:t>4/18/2013</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pPr lvl="0"/>
            <a:endParaRPr lang="en-US" noProof="0" smtClean="0"/>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atin typeface="Arial" charset="0"/>
              </a:defRPr>
            </a:lvl1pPr>
          </a:lstStyle>
          <a:p>
            <a:pPr>
              <a:defRPr/>
            </a:pPr>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atin typeface="Arial" charset="0"/>
              </a:defRPr>
            </a:lvl1pPr>
          </a:lstStyle>
          <a:p>
            <a:pPr>
              <a:defRPr/>
            </a:pPr>
            <a:fld id="{8147FAB6-A73E-4C12-8B27-74D9CF58485A}" type="slidenum">
              <a:rPr lang="en-US"/>
              <a:pPr>
                <a:defRPr/>
              </a:pPr>
              <a:t>‹#›</a:t>
            </a:fld>
            <a:endParaRPr 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IN"/>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IN"/>
          </a:p>
        </p:txBody>
      </p:sp>
      <p:sp>
        <p:nvSpPr>
          <p:cNvPr id="4" name="Date Placeholder 3"/>
          <p:cNvSpPr>
            <a:spLocks noGrp="1"/>
          </p:cNvSpPr>
          <p:nvPr>
            <p:ph type="dt" sz="half" idx="10"/>
          </p:nvPr>
        </p:nvSpPr>
        <p:spPr/>
        <p:txBody>
          <a:bodyPr/>
          <a:lstStyle>
            <a:lvl1pPr>
              <a:defRPr/>
            </a:lvl1pPr>
          </a:lstStyle>
          <a:p>
            <a:pPr>
              <a:defRPr/>
            </a:pPr>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D78B709F-9FCD-4A1D-B400-BFDA77F99891}" type="slidenum">
              <a:rPr lang="en-US"/>
              <a:pPr>
                <a:defRPr/>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IN"/>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IN"/>
          </a:p>
        </p:txBody>
      </p:sp>
      <p:sp>
        <p:nvSpPr>
          <p:cNvPr id="4" name="Date Placeholder 3"/>
          <p:cNvSpPr>
            <a:spLocks noGrp="1"/>
          </p:cNvSpPr>
          <p:nvPr>
            <p:ph type="dt" sz="half" idx="10"/>
          </p:nvPr>
        </p:nvSpPr>
        <p:spPr/>
        <p:txBody>
          <a:bodyPr/>
          <a:lstStyle>
            <a:lvl1pPr>
              <a:defRPr/>
            </a:lvl1pPr>
          </a:lstStyle>
          <a:p>
            <a:pPr>
              <a:defRPr/>
            </a:pPr>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7B5BFA1F-8D30-4CB2-8377-C4929C483DBB}" type="slidenum">
              <a:rPr lang="en-US"/>
              <a:pPr>
                <a:defRPr/>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IN"/>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pPr>
              <a:defRPr/>
            </a:pPr>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FD82D567-BF8A-4F05-97A5-7705523CBBC8}" type="slidenum">
              <a:rPr lang="en-US"/>
              <a:pPr>
                <a:defRPr/>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IN"/>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IN"/>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IN"/>
          </a:p>
        </p:txBody>
      </p:sp>
      <p:sp>
        <p:nvSpPr>
          <p:cNvPr id="5" name="Date Placeholder 3"/>
          <p:cNvSpPr>
            <a:spLocks noGrp="1"/>
          </p:cNvSpPr>
          <p:nvPr>
            <p:ph type="dt" sz="half" idx="10"/>
          </p:nvPr>
        </p:nvSpPr>
        <p:spPr/>
        <p:txBody>
          <a:bodyPr/>
          <a:lstStyle>
            <a:lvl1pPr>
              <a:defRPr/>
            </a:lvl1pPr>
          </a:lstStyle>
          <a:p>
            <a:pPr>
              <a:defRPr/>
            </a:pPr>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BF63C9B6-5218-437C-ACE5-86E1EC43C520}" type="slidenum">
              <a:rPr lang="en-US"/>
              <a:pPr>
                <a:defRPr/>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IN"/>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IN"/>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IN"/>
          </a:p>
        </p:txBody>
      </p:sp>
      <p:sp>
        <p:nvSpPr>
          <p:cNvPr id="7" name="Date Placeholder 3"/>
          <p:cNvSpPr>
            <a:spLocks noGrp="1"/>
          </p:cNvSpPr>
          <p:nvPr>
            <p:ph type="dt" sz="half" idx="10"/>
          </p:nvPr>
        </p:nvSpPr>
        <p:spPr/>
        <p:txBody>
          <a:bodyPr/>
          <a:lstStyle>
            <a:lvl1pPr>
              <a:defRPr/>
            </a:lvl1pPr>
          </a:lstStyle>
          <a:p>
            <a:pPr>
              <a:defRPr/>
            </a:pPr>
            <a:endParaRPr lang="en-US"/>
          </a:p>
        </p:txBody>
      </p:sp>
      <p:sp>
        <p:nvSpPr>
          <p:cNvPr id="8" name="Footer Placeholder 4"/>
          <p:cNvSpPr>
            <a:spLocks noGrp="1"/>
          </p:cNvSpPr>
          <p:nvPr>
            <p:ph type="ftr" sz="quarter" idx="11"/>
          </p:nvPr>
        </p:nvSpPr>
        <p:spPr/>
        <p:txBody>
          <a:bodyPr/>
          <a:lstStyle>
            <a:lvl1pPr>
              <a:defRPr/>
            </a:lvl1pPr>
          </a:lstStyle>
          <a:p>
            <a:pPr>
              <a:defRPr/>
            </a:pPr>
            <a:endParaRPr lang="en-US"/>
          </a:p>
        </p:txBody>
      </p:sp>
      <p:sp>
        <p:nvSpPr>
          <p:cNvPr id="9" name="Slide Number Placeholder 5"/>
          <p:cNvSpPr>
            <a:spLocks noGrp="1"/>
          </p:cNvSpPr>
          <p:nvPr>
            <p:ph type="sldNum" sz="quarter" idx="12"/>
          </p:nvPr>
        </p:nvSpPr>
        <p:spPr/>
        <p:txBody>
          <a:bodyPr/>
          <a:lstStyle>
            <a:lvl1pPr>
              <a:defRPr/>
            </a:lvl1pPr>
          </a:lstStyle>
          <a:p>
            <a:pPr>
              <a:defRPr/>
            </a:pPr>
            <a:fld id="{FCB4895B-91C0-417C-A97F-42CC43BBC9F3}" type="slidenum">
              <a:rPr lang="en-US"/>
              <a:pPr>
                <a:defRPr/>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IN"/>
          </a:p>
        </p:txBody>
      </p:sp>
      <p:sp>
        <p:nvSpPr>
          <p:cNvPr id="3" name="Date Placeholder 3"/>
          <p:cNvSpPr>
            <a:spLocks noGrp="1"/>
          </p:cNvSpPr>
          <p:nvPr>
            <p:ph type="dt" sz="half" idx="10"/>
          </p:nvPr>
        </p:nvSpPr>
        <p:spPr/>
        <p:txBody>
          <a:bodyPr/>
          <a:lstStyle>
            <a:lvl1pPr>
              <a:defRPr/>
            </a:lvl1pPr>
          </a:lstStyle>
          <a:p>
            <a:pPr>
              <a:defRPr/>
            </a:pPr>
            <a:endParaRPr lang="en-US"/>
          </a:p>
        </p:txBody>
      </p:sp>
      <p:sp>
        <p:nvSpPr>
          <p:cNvPr id="4" name="Footer Placeholder 4"/>
          <p:cNvSpPr>
            <a:spLocks noGrp="1"/>
          </p:cNvSpPr>
          <p:nvPr>
            <p:ph type="ftr" sz="quarter" idx="11"/>
          </p:nvPr>
        </p:nvSpPr>
        <p:spPr/>
        <p:txBody>
          <a:bodyPr/>
          <a:lstStyle>
            <a:lvl1pPr>
              <a:defRPr/>
            </a:lvl1pPr>
          </a:lstStyle>
          <a:p>
            <a:pPr>
              <a:defRPr/>
            </a:pPr>
            <a:endParaRPr lang="en-US"/>
          </a:p>
        </p:txBody>
      </p:sp>
      <p:sp>
        <p:nvSpPr>
          <p:cNvPr id="5" name="Slide Number Placeholder 5"/>
          <p:cNvSpPr>
            <a:spLocks noGrp="1"/>
          </p:cNvSpPr>
          <p:nvPr>
            <p:ph type="sldNum" sz="quarter" idx="12"/>
          </p:nvPr>
        </p:nvSpPr>
        <p:spPr/>
        <p:txBody>
          <a:bodyPr/>
          <a:lstStyle>
            <a:lvl1pPr>
              <a:defRPr/>
            </a:lvl1pPr>
          </a:lstStyle>
          <a:p>
            <a:pPr>
              <a:defRPr/>
            </a:pPr>
            <a:fld id="{2A85765F-3684-4F38-9894-A2632B0E14E6}" type="slidenum">
              <a:rPr lang="en-US"/>
              <a:pPr>
                <a:defRPr/>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endParaRPr lang="en-US"/>
          </a:p>
        </p:txBody>
      </p:sp>
      <p:sp>
        <p:nvSpPr>
          <p:cNvPr id="3" name="Footer Placeholder 4"/>
          <p:cNvSpPr>
            <a:spLocks noGrp="1"/>
          </p:cNvSpPr>
          <p:nvPr>
            <p:ph type="ftr" sz="quarter" idx="11"/>
          </p:nvPr>
        </p:nvSpPr>
        <p:spPr/>
        <p:txBody>
          <a:bodyPr/>
          <a:lstStyle>
            <a:lvl1pPr>
              <a:defRPr/>
            </a:lvl1pPr>
          </a:lstStyle>
          <a:p>
            <a:pPr>
              <a:defRPr/>
            </a:pPr>
            <a:endParaRPr lang="en-US"/>
          </a:p>
        </p:txBody>
      </p:sp>
      <p:sp>
        <p:nvSpPr>
          <p:cNvPr id="4" name="Slide Number Placeholder 5"/>
          <p:cNvSpPr>
            <a:spLocks noGrp="1"/>
          </p:cNvSpPr>
          <p:nvPr>
            <p:ph type="sldNum" sz="quarter" idx="12"/>
          </p:nvPr>
        </p:nvSpPr>
        <p:spPr/>
        <p:txBody>
          <a:bodyPr/>
          <a:lstStyle>
            <a:lvl1pPr>
              <a:defRPr/>
            </a:lvl1pPr>
          </a:lstStyle>
          <a:p>
            <a:pPr>
              <a:defRPr/>
            </a:pPr>
            <a:fld id="{6DE7DEF8-526A-4937-97F9-D424C6AF3B42}" type="slidenum">
              <a:rPr lang="en-US"/>
              <a:pPr>
                <a:defRPr/>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IN"/>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IN"/>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C97EF3A2-0D81-4AEA-8E76-0C36A3DBCFE6}" type="slidenum">
              <a:rPr lang="en-US"/>
              <a:pPr>
                <a:defRPr/>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IN"/>
          </a:p>
        </p:txBody>
      </p:sp>
      <p:sp>
        <p:nvSpPr>
          <p:cNvPr id="3" name="Picture Placeholder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IN"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CF48D1BD-DEB9-4345-ABE6-70035B7B0B4C}" type="slidenum">
              <a:rPr lang="en-US"/>
              <a:pPr>
                <a:defRPr/>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IN"/>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IN"/>
          </a:p>
        </p:txBody>
      </p:sp>
      <p:sp>
        <p:nvSpPr>
          <p:cNvPr id="4" name="Date Placeholder 3"/>
          <p:cNvSpPr>
            <a:spLocks noGrp="1"/>
          </p:cNvSpPr>
          <p:nvPr>
            <p:ph type="dt" sz="half" idx="10"/>
          </p:nvPr>
        </p:nvSpPr>
        <p:spPr/>
        <p:txBody>
          <a:bodyPr/>
          <a:lstStyle>
            <a:lvl1pPr>
              <a:defRPr/>
            </a:lvl1pPr>
          </a:lstStyle>
          <a:p>
            <a:pPr>
              <a:defRPr/>
            </a:pPr>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9D041854-BBA2-4FE5-8C54-592442596400}" type="slidenum">
              <a:rPr lang="en-US"/>
              <a:pPr>
                <a:defRPr/>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IN"/>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IN"/>
          </a:p>
        </p:txBody>
      </p:sp>
      <p:sp>
        <p:nvSpPr>
          <p:cNvPr id="4" name="Date Placeholder 3"/>
          <p:cNvSpPr>
            <a:spLocks noGrp="1"/>
          </p:cNvSpPr>
          <p:nvPr>
            <p:ph type="dt" sz="half" idx="10"/>
          </p:nvPr>
        </p:nvSpPr>
        <p:spPr/>
        <p:txBody>
          <a:bodyPr/>
          <a:lstStyle>
            <a:lvl1pPr>
              <a:defRPr/>
            </a:lvl1pPr>
          </a:lstStyle>
          <a:p>
            <a:pPr>
              <a:defRPr/>
            </a:pPr>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7CF45AFE-A923-46EE-A5DE-73F85E238D7E}" type="slidenum">
              <a:rPr lang="en-US"/>
              <a:pPr>
                <a:defRPr/>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smtClean="0"/>
              <a:t>Click to edit Master title style</a:t>
            </a:r>
            <a:endParaRPr lang="en-IN" smtClean="0"/>
          </a:p>
        </p:txBody>
      </p:sp>
      <p:sp>
        <p:nvSpPr>
          <p:cNvPr id="1027" name="Text Placeholder 2"/>
          <p:cNvSpPr>
            <a:spLocks noGrp="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IN" smtClean="0"/>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a:defRPr/>
            </a:pPr>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a:defRPr/>
            </a:pPr>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a:defRPr/>
            </a:pPr>
            <a:fld id="{F73F97B7-E3B0-4D4A-8745-06A8E17C7888}" type="slidenum">
              <a:rPr lang="en-US"/>
              <a:pPr>
                <a:defRPr/>
              </a:pPr>
              <a:t>‹#›</a:t>
            </a:fld>
            <a:endParaRPr lang="en-US"/>
          </a:p>
        </p:txBody>
      </p:sp>
    </p:spTree>
  </p:cSld>
  <p:clrMap bg1="lt1" tx1="dk1" bg2="lt2" tx2="dk2" accent1="accent1" accent2="accent2" accent3="accent3" accent4="accent4" accent5="accent5" accent6="accent6" hlink="hlink" folHlink="folHlink"/>
  <p:sldLayoutIdLst>
    <p:sldLayoutId id="2147483938" r:id="rId1"/>
    <p:sldLayoutId id="2147483939" r:id="rId2"/>
    <p:sldLayoutId id="2147483940" r:id="rId3"/>
    <p:sldLayoutId id="2147483941" r:id="rId4"/>
    <p:sldLayoutId id="2147483942" r:id="rId5"/>
    <p:sldLayoutId id="2147483943" r:id="rId6"/>
    <p:sldLayoutId id="2147483944" r:id="rId7"/>
    <p:sldLayoutId id="2147483945" r:id="rId8"/>
    <p:sldLayoutId id="2147483946" r:id="rId9"/>
    <p:sldLayoutId id="2147483947" r:id="rId10"/>
    <p:sldLayoutId id="2147483948" r:id="rId11"/>
  </p:sldLayoutIdLst>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Title 1"/>
          <p:cNvSpPr>
            <a:spLocks noGrp="1"/>
          </p:cNvSpPr>
          <p:nvPr>
            <p:ph type="title"/>
          </p:nvPr>
        </p:nvSpPr>
        <p:spPr>
          <a:xfrm>
            <a:off x="304800" y="152400"/>
            <a:ext cx="8610600" cy="6049963"/>
          </a:xfrm>
        </p:spPr>
        <p:txBody>
          <a:bodyPr/>
          <a:lstStyle/>
          <a:p>
            <a:pPr eaLnBrk="1" hangingPunct="1"/>
            <a:r>
              <a:rPr lang="en-US" smtClean="0"/>
              <a:t/>
            </a:r>
            <a:br>
              <a:rPr lang="en-US" smtClean="0"/>
            </a:br>
            <a:r>
              <a:rPr lang="en-IN" smtClean="0"/>
              <a:t/>
            </a:r>
            <a:br>
              <a:rPr lang="en-IN" smtClean="0"/>
            </a:br>
            <a:r>
              <a:rPr lang="en-IN" smtClean="0"/>
              <a:t/>
            </a:r>
            <a:br>
              <a:rPr lang="en-IN" smtClean="0"/>
            </a:br>
            <a:r>
              <a:rPr lang="en-IN" smtClean="0"/>
              <a:t/>
            </a:r>
            <a:br>
              <a:rPr lang="en-IN" smtClean="0"/>
            </a:br>
            <a:r>
              <a:rPr lang="en-IN" smtClean="0"/>
              <a:t/>
            </a:r>
            <a:br>
              <a:rPr lang="en-IN" smtClean="0"/>
            </a:br>
            <a:r>
              <a:rPr lang="en-IN" smtClean="0"/>
              <a:t/>
            </a:r>
            <a:br>
              <a:rPr lang="en-IN" smtClean="0"/>
            </a:br>
            <a:r>
              <a:rPr lang="en-IN" sz="2800" smtClean="0"/>
              <a:t>www.powerplantinstrumentation.yolasite.com</a:t>
            </a:r>
          </a:p>
        </p:txBody>
      </p:sp>
      <p:pic>
        <p:nvPicPr>
          <p:cNvPr id="2051" name="Content Placeholder 3" descr="MP Power.jpg"/>
          <p:cNvPicPr>
            <a:picLocks noGrp="1" noChangeAspect="1"/>
          </p:cNvPicPr>
          <p:nvPr>
            <p:ph idx="1"/>
          </p:nvPr>
        </p:nvPicPr>
        <p:blipFill>
          <a:blip r:embed="rId2"/>
          <a:srcRect/>
          <a:stretch>
            <a:fillRect/>
          </a:stretch>
        </p:blipFill>
        <p:spPr>
          <a:xfrm>
            <a:off x="457200" y="152400"/>
            <a:ext cx="8382000" cy="4343400"/>
          </a:xfr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2400" y="274638"/>
            <a:ext cx="8763000" cy="6278562"/>
          </a:xfrm>
        </p:spPr>
        <p:txBody>
          <a:bodyPr rtlCol="0">
            <a:normAutofit fontScale="90000"/>
          </a:bodyPr>
          <a:lstStyle/>
          <a:p>
            <a:pPr algn="l" eaLnBrk="1" fontAlgn="auto" hangingPunct="1">
              <a:spcAft>
                <a:spcPts val="0"/>
              </a:spcAft>
              <a:defRPr/>
            </a:pPr>
            <a:r>
              <a:rPr lang="en-US" dirty="0" smtClean="0">
                <a:effectLst>
                  <a:outerShdw blurRad="38100" dist="38100" dir="2700000" algn="tl">
                    <a:srgbClr val="000000"/>
                  </a:outerShdw>
                </a:effectLst>
                <a:latin typeface="Times New Roman" pitchFamily="18" charset="0"/>
              </a:rPr>
              <a:t/>
            </a:r>
            <a:br>
              <a:rPr lang="en-US" dirty="0" smtClean="0">
                <a:effectLst>
                  <a:outerShdw blurRad="38100" dist="38100" dir="2700000" algn="tl">
                    <a:srgbClr val="000000"/>
                  </a:outerShdw>
                </a:effectLst>
                <a:latin typeface="Times New Roman" pitchFamily="18" charset="0"/>
              </a:rPr>
            </a:br>
            <a:r>
              <a:rPr lang="en-US" sz="3600" b="1" dirty="0" smtClean="0">
                <a:solidFill>
                  <a:srgbClr val="F8F8F8"/>
                </a:solidFill>
                <a:effectLst>
                  <a:outerShdw blurRad="38100" dist="38100" dir="2700000" algn="tl">
                    <a:srgbClr val="000000"/>
                  </a:outerShdw>
                </a:effectLst>
              </a:rPr>
              <a:t/>
            </a:r>
            <a:br>
              <a:rPr lang="en-US" sz="3600" b="1" dirty="0" smtClean="0">
                <a:solidFill>
                  <a:srgbClr val="F8F8F8"/>
                </a:solidFill>
                <a:effectLst>
                  <a:outerShdw blurRad="38100" dist="38100" dir="2700000" algn="tl">
                    <a:srgbClr val="000000"/>
                  </a:outerShdw>
                </a:effectLst>
              </a:rPr>
            </a:br>
            <a:r>
              <a:rPr lang="en-US" sz="3600" dirty="0" smtClean="0"/>
              <a:t> </a:t>
            </a:r>
            <a:br>
              <a:rPr lang="en-US" sz="3600" dirty="0" smtClean="0"/>
            </a:br>
            <a:r>
              <a:rPr lang="en-US" sz="3600" dirty="0" smtClean="0">
                <a:solidFill>
                  <a:srgbClr val="FF0000"/>
                </a:solidFill>
              </a:rPr>
              <a:t>In India 65% of total power is generated by the Thermal Power Stations .</a:t>
            </a:r>
            <a:br>
              <a:rPr lang="en-US" sz="3600" dirty="0" smtClean="0">
                <a:solidFill>
                  <a:srgbClr val="FF0000"/>
                </a:solidFill>
              </a:rPr>
            </a:br>
            <a:r>
              <a:rPr lang="en-US" sz="3600" b="1" dirty="0" smtClean="0">
                <a:effectLst>
                  <a:outerShdw blurRad="38100" dist="38100" dir="2700000" algn="tl">
                    <a:srgbClr val="000000"/>
                  </a:outerShdw>
                </a:effectLst>
              </a:rPr>
              <a:t/>
            </a:r>
            <a:br>
              <a:rPr lang="en-US" sz="3600" b="1" dirty="0" smtClean="0">
                <a:effectLst>
                  <a:outerShdw blurRad="38100" dist="38100" dir="2700000" algn="tl">
                    <a:srgbClr val="000000"/>
                  </a:outerShdw>
                </a:effectLst>
              </a:rPr>
            </a:br>
            <a:r>
              <a:rPr lang="en-IN" sz="3600" dirty="0" smtClean="0"/>
              <a:t> </a:t>
            </a:r>
            <a:r>
              <a:rPr lang="en-IN" sz="3600" b="1" dirty="0" smtClean="0">
                <a:solidFill>
                  <a:schemeClr val="accent3">
                    <a:lumMod val="75000"/>
                  </a:schemeClr>
                </a:solidFill>
              </a:rPr>
              <a:t>Main parts of the plant are</a:t>
            </a:r>
            <a:r>
              <a:rPr lang="en-IN" sz="3600" dirty="0" smtClean="0">
                <a:solidFill>
                  <a:schemeClr val="accent3">
                    <a:lumMod val="75000"/>
                  </a:schemeClr>
                </a:solidFill>
              </a:rPr>
              <a:t> </a:t>
            </a:r>
            <a:r>
              <a:rPr lang="en-IN" sz="3600" dirty="0" smtClean="0"/>
              <a:t/>
            </a:r>
            <a:br>
              <a:rPr lang="en-IN" sz="3600" dirty="0" smtClean="0"/>
            </a:br>
            <a:r>
              <a:rPr lang="en-IN" sz="3600" b="1" dirty="0" smtClean="0"/>
              <a:t>1</a:t>
            </a:r>
            <a:r>
              <a:rPr lang="en-IN" sz="3600" dirty="0" smtClean="0"/>
              <a:t>. CHP </a:t>
            </a:r>
            <a:r>
              <a:rPr lang="en-IN" sz="3600" b="1" dirty="0" smtClean="0"/>
              <a:t>2</a:t>
            </a:r>
            <a:r>
              <a:rPr lang="en-IN" sz="3600" dirty="0" smtClean="0"/>
              <a:t>.Boiler </a:t>
            </a:r>
            <a:r>
              <a:rPr lang="en-IN" sz="3600" b="1" dirty="0" smtClean="0"/>
              <a:t>3</a:t>
            </a:r>
            <a:r>
              <a:rPr lang="en-IN" sz="3600" dirty="0" smtClean="0"/>
              <a:t>. Coal ash </a:t>
            </a:r>
            <a:r>
              <a:rPr lang="en-IN" sz="3600" b="1" dirty="0" smtClean="0"/>
              <a:t>4</a:t>
            </a:r>
            <a:r>
              <a:rPr lang="en-IN" sz="3600" dirty="0" smtClean="0"/>
              <a:t>.APH </a:t>
            </a:r>
            <a:r>
              <a:rPr lang="en-IN" sz="3600" b="1" dirty="0" smtClean="0"/>
              <a:t>5</a:t>
            </a:r>
            <a:r>
              <a:rPr lang="en-IN" sz="3600" dirty="0" smtClean="0"/>
              <a:t>. DMP </a:t>
            </a:r>
            <a:r>
              <a:rPr lang="en-IN" sz="3600" b="1" dirty="0" smtClean="0"/>
              <a:t>6</a:t>
            </a:r>
            <a:r>
              <a:rPr lang="en-IN" sz="3600" dirty="0" smtClean="0"/>
              <a:t>. ESP </a:t>
            </a:r>
            <a:r>
              <a:rPr lang="en-IN" sz="3600" b="1" dirty="0" smtClean="0"/>
              <a:t>7</a:t>
            </a:r>
            <a:r>
              <a:rPr lang="en-IN" sz="3600" dirty="0" smtClean="0"/>
              <a:t>. Chimney  </a:t>
            </a:r>
            <a:r>
              <a:rPr lang="en-IN" sz="3600" b="1" dirty="0" smtClean="0"/>
              <a:t>8</a:t>
            </a:r>
            <a:r>
              <a:rPr lang="en-IN" sz="3600" dirty="0" smtClean="0"/>
              <a:t>. Turbine </a:t>
            </a:r>
            <a:r>
              <a:rPr lang="en-IN" sz="3600" b="1" dirty="0" smtClean="0"/>
              <a:t>9</a:t>
            </a:r>
            <a:r>
              <a:rPr lang="en-IN" sz="3600" dirty="0" smtClean="0"/>
              <a:t>. Condenser </a:t>
            </a:r>
            <a:r>
              <a:rPr lang="en-IN" sz="3600" b="1" dirty="0" smtClean="0"/>
              <a:t>10</a:t>
            </a:r>
            <a:r>
              <a:rPr lang="en-IN" sz="3600" dirty="0" smtClean="0"/>
              <a:t>. Transformers </a:t>
            </a:r>
            <a:r>
              <a:rPr lang="en-IN" sz="3600" b="1" dirty="0" smtClean="0"/>
              <a:t>11</a:t>
            </a:r>
            <a:r>
              <a:rPr lang="en-IN" sz="3600" dirty="0" smtClean="0"/>
              <a:t>. Cooling towers </a:t>
            </a:r>
            <a:r>
              <a:rPr lang="en-IN" sz="3600" b="1" dirty="0" smtClean="0"/>
              <a:t>12</a:t>
            </a:r>
            <a:r>
              <a:rPr lang="en-IN" sz="3600" dirty="0" smtClean="0"/>
              <a:t>. Generator    </a:t>
            </a:r>
            <a:r>
              <a:rPr lang="en-IN" sz="3600" b="1" dirty="0" smtClean="0"/>
              <a:t>13</a:t>
            </a:r>
            <a:r>
              <a:rPr lang="en-IN" sz="3600" dirty="0" smtClean="0"/>
              <a:t>.Sub Station </a:t>
            </a:r>
            <a:r>
              <a:rPr lang="en-IN" sz="3600" b="1" dirty="0" smtClean="0"/>
              <a:t>14</a:t>
            </a:r>
            <a:r>
              <a:rPr lang="en-IN" sz="3600" dirty="0" smtClean="0"/>
              <a:t>.BFP </a:t>
            </a:r>
            <a:r>
              <a:rPr lang="en-IN" sz="3600" b="1" dirty="0" smtClean="0"/>
              <a:t>15</a:t>
            </a:r>
            <a:r>
              <a:rPr lang="en-IN" sz="3600" dirty="0" smtClean="0"/>
              <a:t>. ACW  </a:t>
            </a:r>
            <a:r>
              <a:rPr lang="en-IN" sz="3600" b="1" dirty="0" smtClean="0"/>
              <a:t>16</a:t>
            </a:r>
            <a:r>
              <a:rPr lang="en-IN" sz="3600" dirty="0" smtClean="0"/>
              <a:t>. AVR  </a:t>
            </a:r>
            <a:r>
              <a:rPr lang="en-IN" sz="3600" b="1" dirty="0" smtClean="0"/>
              <a:t>17</a:t>
            </a:r>
            <a:r>
              <a:rPr lang="en-IN" sz="3600" dirty="0" smtClean="0"/>
              <a:t>.TSP </a:t>
            </a:r>
            <a:r>
              <a:rPr lang="en-IN" sz="3600" b="1" dirty="0" smtClean="0"/>
              <a:t>18</a:t>
            </a:r>
            <a:r>
              <a:rPr lang="en-IN" sz="3600" dirty="0" smtClean="0"/>
              <a:t>.LPH </a:t>
            </a:r>
            <a:r>
              <a:rPr lang="en-IN" sz="3600" b="1" dirty="0" smtClean="0"/>
              <a:t>19</a:t>
            </a:r>
            <a:r>
              <a:rPr lang="en-IN" sz="3600" dirty="0" smtClean="0"/>
              <a:t>.HPH </a:t>
            </a:r>
            <a:r>
              <a:rPr lang="en-IN" sz="3600" b="1" dirty="0" smtClean="0"/>
              <a:t>20</a:t>
            </a:r>
            <a:r>
              <a:rPr lang="en-IN" sz="3600" dirty="0" smtClean="0"/>
              <a:t>.Deareator.</a:t>
            </a:r>
            <a:r>
              <a:rPr lang="en-US" sz="3600" b="1" dirty="0" smtClean="0">
                <a:solidFill>
                  <a:srgbClr val="F8F8F8"/>
                </a:solidFill>
                <a:effectLst>
                  <a:outerShdw blurRad="38100" dist="38100" dir="2700000" algn="tl">
                    <a:srgbClr val="000000"/>
                  </a:outerShdw>
                </a:effectLst>
              </a:rPr>
              <a:t/>
            </a:r>
            <a:br>
              <a:rPr lang="en-US" sz="3600" b="1" dirty="0" smtClean="0">
                <a:solidFill>
                  <a:srgbClr val="F8F8F8"/>
                </a:solidFill>
                <a:effectLst>
                  <a:outerShdw blurRad="38100" dist="38100" dir="2700000" algn="tl">
                    <a:srgbClr val="000000"/>
                  </a:outerShdw>
                </a:effectLst>
              </a:rPr>
            </a:br>
            <a:r>
              <a:rPr lang="en-US" sz="3600" b="1" dirty="0" smtClean="0">
                <a:solidFill>
                  <a:srgbClr val="F8F8F8"/>
                </a:solidFill>
                <a:effectLst>
                  <a:outerShdw blurRad="38100" dist="38100" dir="2700000" algn="tl">
                    <a:srgbClr val="000000"/>
                  </a:outerShdw>
                </a:effectLst>
              </a:rPr>
              <a:t/>
            </a:r>
            <a:br>
              <a:rPr lang="en-US" sz="3600" b="1" dirty="0" smtClean="0">
                <a:solidFill>
                  <a:srgbClr val="F8F8F8"/>
                </a:solidFill>
                <a:effectLst>
                  <a:outerShdw blurRad="38100" dist="38100" dir="2700000" algn="tl">
                    <a:srgbClr val="000000"/>
                  </a:outerShdw>
                </a:effectLst>
              </a:rPr>
            </a:br>
            <a:r>
              <a:rPr lang="en-US" sz="3600" b="1" dirty="0" smtClean="0">
                <a:solidFill>
                  <a:srgbClr val="F8F8F8"/>
                </a:solidFill>
                <a:effectLst>
                  <a:outerShdw blurRad="38100" dist="38100" dir="2700000" algn="tl">
                    <a:srgbClr val="000000"/>
                  </a:outerShdw>
                </a:effectLst>
              </a:rPr>
              <a:t/>
            </a:r>
            <a:br>
              <a:rPr lang="en-US" sz="3600" b="1" dirty="0" smtClean="0">
                <a:solidFill>
                  <a:srgbClr val="F8F8F8"/>
                </a:solidFill>
                <a:effectLst>
                  <a:outerShdw blurRad="38100" dist="38100" dir="2700000" algn="tl">
                    <a:srgbClr val="000000"/>
                  </a:outerShdw>
                </a:effectLst>
              </a:rPr>
            </a:br>
            <a:r>
              <a:rPr lang="en-US" sz="3600" b="1" dirty="0" smtClean="0">
                <a:solidFill>
                  <a:srgbClr val="F8F8F8"/>
                </a:solidFill>
                <a:effectLst>
                  <a:outerShdw blurRad="38100" dist="38100" dir="2700000" algn="tl">
                    <a:srgbClr val="000000"/>
                  </a:outerShdw>
                </a:effectLst>
              </a:rPr>
              <a:t/>
            </a:r>
            <a:br>
              <a:rPr lang="en-US" sz="3600" b="1" dirty="0" smtClean="0">
                <a:solidFill>
                  <a:srgbClr val="F8F8F8"/>
                </a:solidFill>
                <a:effectLst>
                  <a:outerShdw blurRad="38100" dist="38100" dir="2700000" algn="tl">
                    <a:srgbClr val="000000"/>
                  </a:outerShdw>
                </a:effectLst>
              </a:rPr>
            </a:br>
            <a:endParaRPr lang="en-IN" dirty="0" smtClean="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Title 2"/>
          <p:cNvSpPr>
            <a:spLocks noGrp="1"/>
          </p:cNvSpPr>
          <p:nvPr>
            <p:ph type="title"/>
          </p:nvPr>
        </p:nvSpPr>
        <p:spPr>
          <a:xfrm>
            <a:off x="457200" y="274638"/>
            <a:ext cx="8229600" cy="5897562"/>
          </a:xfrm>
        </p:spPr>
        <p:txBody>
          <a:bodyPr/>
          <a:lstStyle/>
          <a:p>
            <a:pPr algn="l" eaLnBrk="1" hangingPunct="1">
              <a:defRPr/>
            </a:pPr>
            <a:r>
              <a:rPr lang="en-IN" sz="2800" b="1" dirty="0" smtClean="0">
                <a:latin typeface="Times New Roman" pitchFamily="18" charset="0"/>
                <a:cs typeface="Times New Roman" pitchFamily="18" charset="0"/>
              </a:rPr>
              <a:t/>
            </a:r>
            <a:br>
              <a:rPr lang="en-IN" sz="2800" b="1" dirty="0" smtClean="0">
                <a:latin typeface="Times New Roman" pitchFamily="18" charset="0"/>
                <a:cs typeface="Times New Roman" pitchFamily="18" charset="0"/>
              </a:rPr>
            </a:br>
            <a:r>
              <a:rPr lang="en-IN" sz="2800" b="1" dirty="0" smtClean="0">
                <a:solidFill>
                  <a:schemeClr val="accent6">
                    <a:lumMod val="75000"/>
                  </a:schemeClr>
                </a:solidFill>
                <a:latin typeface="Times New Roman" pitchFamily="18" charset="0"/>
                <a:cs typeface="Times New Roman" pitchFamily="18" charset="0"/>
              </a:rPr>
              <a:t>BASIC OPERATION </a:t>
            </a:r>
            <a:r>
              <a:rPr lang="en-IN" sz="2800" b="1" dirty="0" smtClean="0">
                <a:latin typeface="Times New Roman" pitchFamily="18" charset="0"/>
                <a:cs typeface="Times New Roman" pitchFamily="18" charset="0"/>
              </a:rPr>
              <a:t>:</a:t>
            </a:r>
            <a:br>
              <a:rPr lang="en-IN" sz="2800" b="1" dirty="0" smtClean="0">
                <a:latin typeface="Times New Roman" pitchFamily="18" charset="0"/>
                <a:cs typeface="Times New Roman" pitchFamily="18" charset="0"/>
              </a:rPr>
            </a:br>
            <a:r>
              <a:rPr lang="en-IN" sz="2800" dirty="0" smtClean="0">
                <a:latin typeface="Times New Roman" pitchFamily="18" charset="0"/>
                <a:cs typeface="Times New Roman" pitchFamily="18" charset="0"/>
              </a:rPr>
              <a:t>A thermal power plant basically works on </a:t>
            </a:r>
            <a:r>
              <a:rPr lang="en-IN" sz="2800" b="1" dirty="0" err="1" smtClean="0">
                <a:latin typeface="Times New Roman" pitchFamily="18" charset="0"/>
                <a:cs typeface="Times New Roman" pitchFamily="18" charset="0"/>
              </a:rPr>
              <a:t>Rankine</a:t>
            </a:r>
            <a:r>
              <a:rPr lang="en-IN" sz="2800" b="1" dirty="0" smtClean="0">
                <a:latin typeface="Times New Roman" pitchFamily="18" charset="0"/>
                <a:cs typeface="Times New Roman" pitchFamily="18" charset="0"/>
              </a:rPr>
              <a:t> cycle</a:t>
            </a:r>
            <a:r>
              <a:rPr lang="en-IN" sz="2800" dirty="0" smtClean="0">
                <a:latin typeface="Times New Roman" pitchFamily="18" charset="0"/>
                <a:cs typeface="Times New Roman" pitchFamily="18" charset="0"/>
              </a:rPr>
              <a:t>. </a:t>
            </a:r>
            <a:br>
              <a:rPr lang="en-IN" sz="2800" dirty="0" smtClean="0">
                <a:latin typeface="Times New Roman" pitchFamily="18" charset="0"/>
                <a:cs typeface="Times New Roman" pitchFamily="18" charset="0"/>
              </a:rPr>
            </a:br>
            <a:r>
              <a:rPr lang="en-IN" sz="2800" dirty="0" smtClean="0">
                <a:latin typeface="Times New Roman" pitchFamily="18" charset="0"/>
                <a:cs typeface="Times New Roman" pitchFamily="18" charset="0"/>
              </a:rPr>
              <a:t/>
            </a:r>
            <a:br>
              <a:rPr lang="en-IN" sz="2800" dirty="0" smtClean="0">
                <a:latin typeface="Times New Roman" pitchFamily="18" charset="0"/>
                <a:cs typeface="Times New Roman" pitchFamily="18" charset="0"/>
              </a:rPr>
            </a:br>
            <a:r>
              <a:rPr lang="en-IN" sz="2800" dirty="0" smtClean="0">
                <a:latin typeface="Times New Roman" pitchFamily="18" charset="0"/>
                <a:cs typeface="Times New Roman" pitchFamily="18" charset="0"/>
              </a:rPr>
              <a:t/>
            </a:r>
            <a:br>
              <a:rPr lang="en-IN" sz="2800" dirty="0" smtClean="0">
                <a:latin typeface="Times New Roman" pitchFamily="18" charset="0"/>
                <a:cs typeface="Times New Roman" pitchFamily="18" charset="0"/>
              </a:rPr>
            </a:br>
            <a:r>
              <a:rPr lang="en-IN" sz="2800" b="1" dirty="0" smtClean="0">
                <a:solidFill>
                  <a:schemeClr val="accent6">
                    <a:lumMod val="75000"/>
                  </a:schemeClr>
                </a:solidFill>
                <a:latin typeface="Times New Roman" pitchFamily="18" charset="0"/>
                <a:cs typeface="Times New Roman" pitchFamily="18" charset="0"/>
              </a:rPr>
              <a:t>COAL CONVEYOR </a:t>
            </a:r>
            <a:r>
              <a:rPr lang="en-IN" sz="2800" b="1" dirty="0" smtClean="0">
                <a:latin typeface="Times New Roman" pitchFamily="18" charset="0"/>
                <a:cs typeface="Times New Roman" pitchFamily="18" charset="0"/>
              </a:rPr>
              <a:t>: </a:t>
            </a:r>
            <a:br>
              <a:rPr lang="en-IN" sz="2800" b="1" dirty="0" smtClean="0">
                <a:latin typeface="Times New Roman" pitchFamily="18" charset="0"/>
                <a:cs typeface="Times New Roman" pitchFamily="18" charset="0"/>
              </a:rPr>
            </a:br>
            <a:r>
              <a:rPr lang="en-IN" sz="2800" dirty="0" smtClean="0">
                <a:latin typeface="Times New Roman" pitchFamily="18" charset="0"/>
                <a:cs typeface="Times New Roman" pitchFamily="18" charset="0"/>
              </a:rPr>
              <a:t>This is a belt type of arrangement. With this coal is transported from coal storage place in power plant to the place near by boiler. </a:t>
            </a:r>
            <a:br>
              <a:rPr lang="en-IN" sz="2800" dirty="0" smtClean="0">
                <a:latin typeface="Times New Roman" pitchFamily="18" charset="0"/>
                <a:cs typeface="Times New Roman" pitchFamily="18" charset="0"/>
              </a:rPr>
            </a:br>
            <a:r>
              <a:rPr lang="en-IN" sz="2800" dirty="0" smtClean="0">
                <a:latin typeface="Times New Roman" pitchFamily="18" charset="0"/>
                <a:cs typeface="Times New Roman" pitchFamily="18" charset="0"/>
              </a:rPr>
              <a:t> </a:t>
            </a:r>
            <a:br>
              <a:rPr lang="en-IN" sz="2800" dirty="0" smtClean="0">
                <a:latin typeface="Times New Roman" pitchFamily="18" charset="0"/>
                <a:cs typeface="Times New Roman" pitchFamily="18" charset="0"/>
              </a:rPr>
            </a:br>
            <a:endParaRPr lang="en-IN" sz="28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6202362"/>
          </a:xfrm>
        </p:spPr>
        <p:txBody>
          <a:bodyPr rtlCol="0">
            <a:normAutofit fontScale="90000"/>
          </a:bodyPr>
          <a:lstStyle/>
          <a:p>
            <a:pPr algn="just" eaLnBrk="1" fontAlgn="auto" hangingPunct="1">
              <a:spcAft>
                <a:spcPts val="0"/>
              </a:spcAft>
              <a:defRPr/>
            </a:pPr>
            <a:r>
              <a:rPr lang="en-IN" sz="2800" b="1" dirty="0" smtClean="0">
                <a:latin typeface="Times New Roman" pitchFamily="18" charset="0"/>
                <a:cs typeface="Times New Roman" pitchFamily="18" charset="0"/>
              </a:rPr>
              <a:t/>
            </a:r>
            <a:br>
              <a:rPr lang="en-IN" sz="2800" b="1" dirty="0" smtClean="0">
                <a:latin typeface="Times New Roman" pitchFamily="18" charset="0"/>
                <a:cs typeface="Times New Roman" pitchFamily="18" charset="0"/>
              </a:rPr>
            </a:br>
            <a:r>
              <a:rPr lang="en-IN" sz="2800" b="1" dirty="0" smtClean="0">
                <a:solidFill>
                  <a:schemeClr val="accent6">
                    <a:lumMod val="75000"/>
                  </a:schemeClr>
                </a:solidFill>
                <a:latin typeface="Times New Roman" pitchFamily="18" charset="0"/>
                <a:cs typeface="Times New Roman" pitchFamily="18" charset="0"/>
              </a:rPr>
              <a:t>STOKER</a:t>
            </a:r>
            <a:r>
              <a:rPr lang="en-IN" sz="2800" b="1" dirty="0" smtClean="0">
                <a:latin typeface="Times New Roman" pitchFamily="18" charset="0"/>
                <a:cs typeface="Times New Roman" pitchFamily="18" charset="0"/>
              </a:rPr>
              <a:t> :</a:t>
            </a:r>
            <a:r>
              <a:rPr lang="en-IN" sz="2800" dirty="0" smtClean="0">
                <a:latin typeface="Times New Roman" pitchFamily="18" charset="0"/>
                <a:cs typeface="Times New Roman" pitchFamily="18" charset="0"/>
              </a:rPr>
              <a:t>   </a:t>
            </a:r>
            <a:br>
              <a:rPr lang="en-IN" sz="2800" dirty="0" smtClean="0">
                <a:latin typeface="Times New Roman" pitchFamily="18" charset="0"/>
                <a:cs typeface="Times New Roman" pitchFamily="18" charset="0"/>
              </a:rPr>
            </a:br>
            <a:r>
              <a:rPr lang="en-IN" sz="2800" dirty="0" smtClean="0">
                <a:latin typeface="Times New Roman" pitchFamily="18" charset="0"/>
                <a:cs typeface="Times New Roman" pitchFamily="18" charset="0"/>
              </a:rPr>
              <a:t>The coal which is brought near by boiler has to put in boiler </a:t>
            </a:r>
            <a:r>
              <a:rPr lang="en-IN" sz="2800" dirty="0" err="1" smtClean="0">
                <a:latin typeface="Times New Roman" pitchFamily="18" charset="0"/>
                <a:cs typeface="Times New Roman" pitchFamily="18" charset="0"/>
              </a:rPr>
              <a:t>furnance</a:t>
            </a:r>
            <a:r>
              <a:rPr lang="en-IN" sz="2800" dirty="0" smtClean="0">
                <a:latin typeface="Times New Roman" pitchFamily="18" charset="0"/>
                <a:cs typeface="Times New Roman" pitchFamily="18" charset="0"/>
              </a:rPr>
              <a:t> for combustion. This stoker is a mechanical device for feeding coal to a furnace. </a:t>
            </a:r>
            <a:br>
              <a:rPr lang="en-IN" sz="2800" dirty="0" smtClean="0">
                <a:latin typeface="Times New Roman" pitchFamily="18" charset="0"/>
                <a:cs typeface="Times New Roman" pitchFamily="18" charset="0"/>
              </a:rPr>
            </a:br>
            <a:r>
              <a:rPr lang="en-IN" sz="2800" dirty="0" smtClean="0">
                <a:latin typeface="Times New Roman" pitchFamily="18" charset="0"/>
                <a:cs typeface="Times New Roman" pitchFamily="18" charset="0"/>
              </a:rPr>
              <a:t/>
            </a:r>
            <a:br>
              <a:rPr lang="en-IN" sz="2800" dirty="0" smtClean="0">
                <a:latin typeface="Times New Roman" pitchFamily="18" charset="0"/>
                <a:cs typeface="Times New Roman" pitchFamily="18" charset="0"/>
              </a:rPr>
            </a:br>
            <a:r>
              <a:rPr lang="en-IN" sz="2800" b="1" dirty="0" smtClean="0">
                <a:solidFill>
                  <a:schemeClr val="accent6">
                    <a:lumMod val="75000"/>
                  </a:schemeClr>
                </a:solidFill>
                <a:latin typeface="Times New Roman" pitchFamily="18" charset="0"/>
                <a:cs typeface="Times New Roman" pitchFamily="18" charset="0"/>
              </a:rPr>
              <a:t>PULVERIZER</a:t>
            </a:r>
            <a:r>
              <a:rPr lang="en-IN" sz="2800" dirty="0" smtClean="0">
                <a:latin typeface="Times New Roman" pitchFamily="18" charset="0"/>
                <a:cs typeface="Times New Roman" pitchFamily="18" charset="0"/>
              </a:rPr>
              <a:t> :</a:t>
            </a:r>
            <a:br>
              <a:rPr lang="en-IN" sz="2800" dirty="0" smtClean="0">
                <a:latin typeface="Times New Roman" pitchFamily="18" charset="0"/>
                <a:cs typeface="Times New Roman" pitchFamily="18" charset="0"/>
              </a:rPr>
            </a:br>
            <a:r>
              <a:rPr lang="en-IN" sz="2800" dirty="0" smtClean="0">
                <a:latin typeface="Times New Roman" pitchFamily="18" charset="0"/>
                <a:cs typeface="Times New Roman" pitchFamily="18" charset="0"/>
              </a:rPr>
              <a:t> The coal is put in the boiler after </a:t>
            </a:r>
            <a:r>
              <a:rPr lang="en-IN" sz="2800" dirty="0" err="1" smtClean="0">
                <a:latin typeface="Times New Roman" pitchFamily="18" charset="0"/>
                <a:cs typeface="Times New Roman" pitchFamily="18" charset="0"/>
              </a:rPr>
              <a:t>pulverization.For</a:t>
            </a:r>
            <a:r>
              <a:rPr lang="en-IN" sz="2800" dirty="0" smtClean="0">
                <a:latin typeface="Times New Roman" pitchFamily="18" charset="0"/>
                <a:cs typeface="Times New Roman" pitchFamily="18" charset="0"/>
              </a:rPr>
              <a:t> this </a:t>
            </a:r>
            <a:r>
              <a:rPr lang="en-IN" sz="2800" dirty="0" err="1" smtClean="0">
                <a:latin typeface="Times New Roman" pitchFamily="18" charset="0"/>
                <a:cs typeface="Times New Roman" pitchFamily="18" charset="0"/>
              </a:rPr>
              <a:t>pulverizer</a:t>
            </a:r>
            <a:r>
              <a:rPr lang="en-IN" sz="2800" dirty="0" smtClean="0">
                <a:latin typeface="Times New Roman" pitchFamily="18" charset="0"/>
                <a:cs typeface="Times New Roman" pitchFamily="18" charset="0"/>
              </a:rPr>
              <a:t> is used. A  </a:t>
            </a:r>
            <a:r>
              <a:rPr lang="en-IN" sz="2800" dirty="0" err="1" smtClean="0">
                <a:latin typeface="Times New Roman" pitchFamily="18" charset="0"/>
                <a:cs typeface="Times New Roman" pitchFamily="18" charset="0"/>
              </a:rPr>
              <a:t>pulverizer</a:t>
            </a:r>
            <a:r>
              <a:rPr lang="en-IN" sz="2800" dirty="0" smtClean="0">
                <a:latin typeface="Times New Roman" pitchFamily="18" charset="0"/>
                <a:cs typeface="Times New Roman" pitchFamily="18" charset="0"/>
              </a:rPr>
              <a:t> is a device for grinding coal for combustion in a furnace in a power plant .An impact mill is used for this purpose.</a:t>
            </a:r>
            <a:br>
              <a:rPr lang="en-IN" sz="2800" dirty="0" smtClean="0">
                <a:latin typeface="Times New Roman" pitchFamily="18" charset="0"/>
                <a:cs typeface="Times New Roman" pitchFamily="18" charset="0"/>
              </a:rPr>
            </a:br>
            <a:r>
              <a:rPr lang="en-IN" sz="2800" dirty="0" smtClean="0">
                <a:latin typeface="Times New Roman" pitchFamily="18" charset="0"/>
                <a:cs typeface="Times New Roman" pitchFamily="18" charset="0"/>
              </a:rPr>
              <a:t/>
            </a:r>
            <a:br>
              <a:rPr lang="en-IN" sz="2800" dirty="0" smtClean="0">
                <a:latin typeface="Times New Roman" pitchFamily="18" charset="0"/>
                <a:cs typeface="Times New Roman" pitchFamily="18" charset="0"/>
              </a:rPr>
            </a:br>
            <a:r>
              <a:rPr lang="en-IN" sz="2800" dirty="0" smtClean="0">
                <a:latin typeface="Times New Roman" pitchFamily="18" charset="0"/>
                <a:cs typeface="Times New Roman" pitchFamily="18" charset="0"/>
              </a:rPr>
              <a:t/>
            </a:r>
            <a:br>
              <a:rPr lang="en-IN" sz="2800" dirty="0" smtClean="0">
                <a:latin typeface="Times New Roman" pitchFamily="18" charset="0"/>
                <a:cs typeface="Times New Roman" pitchFamily="18" charset="0"/>
              </a:rPr>
            </a:br>
            <a:r>
              <a:rPr lang="en-IN" sz="2800" dirty="0" smtClean="0">
                <a:latin typeface="Times New Roman" pitchFamily="18" charset="0"/>
                <a:cs typeface="Times New Roman" pitchFamily="18" charset="0"/>
              </a:rPr>
              <a:t/>
            </a:r>
            <a:br>
              <a:rPr lang="en-IN" sz="2800" dirty="0" smtClean="0">
                <a:latin typeface="Times New Roman" pitchFamily="18" charset="0"/>
                <a:cs typeface="Times New Roman" pitchFamily="18" charset="0"/>
              </a:rPr>
            </a:br>
            <a:endParaRPr lang="en-IN" sz="2800" dirty="0" smtClean="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Title 1"/>
          <p:cNvSpPr>
            <a:spLocks noGrp="1"/>
          </p:cNvSpPr>
          <p:nvPr>
            <p:ph type="title"/>
          </p:nvPr>
        </p:nvSpPr>
        <p:spPr>
          <a:xfrm>
            <a:off x="457200" y="274638"/>
            <a:ext cx="8229600" cy="6126162"/>
          </a:xfrm>
        </p:spPr>
        <p:txBody>
          <a:bodyPr/>
          <a:lstStyle/>
          <a:p>
            <a:pPr algn="l" eaLnBrk="1" hangingPunct="1">
              <a:defRPr/>
            </a:pPr>
            <a:r>
              <a:rPr lang="en-IN" sz="2800" dirty="0" smtClean="0">
                <a:latin typeface="Times New Roman" pitchFamily="18" charset="0"/>
                <a:cs typeface="Times New Roman" pitchFamily="18" charset="0"/>
              </a:rPr>
              <a:t/>
            </a:r>
            <a:br>
              <a:rPr lang="en-IN" sz="2800" dirty="0" smtClean="0">
                <a:latin typeface="Times New Roman" pitchFamily="18" charset="0"/>
                <a:cs typeface="Times New Roman" pitchFamily="18" charset="0"/>
              </a:rPr>
            </a:br>
            <a:r>
              <a:rPr lang="en-IN" sz="2800" b="1" dirty="0" smtClean="0">
                <a:solidFill>
                  <a:schemeClr val="accent6">
                    <a:lumMod val="75000"/>
                  </a:schemeClr>
                </a:solidFill>
                <a:latin typeface="Times New Roman" pitchFamily="18" charset="0"/>
                <a:cs typeface="Times New Roman" pitchFamily="18" charset="0"/>
              </a:rPr>
              <a:t>BOILER</a:t>
            </a:r>
            <a:r>
              <a:rPr lang="en-IN" sz="2800" dirty="0" smtClean="0">
                <a:solidFill>
                  <a:schemeClr val="accent6">
                    <a:lumMod val="75000"/>
                  </a:schemeClr>
                </a:solidFill>
                <a:latin typeface="Times New Roman" pitchFamily="18" charset="0"/>
                <a:cs typeface="Times New Roman" pitchFamily="18" charset="0"/>
              </a:rPr>
              <a:t>:</a:t>
            </a:r>
            <a:r>
              <a:rPr lang="en-IN" sz="2800" dirty="0" smtClean="0">
                <a:latin typeface="Times New Roman" pitchFamily="18" charset="0"/>
                <a:cs typeface="Times New Roman" pitchFamily="18" charset="0"/>
              </a:rPr>
              <a:t/>
            </a:r>
            <a:br>
              <a:rPr lang="en-IN" sz="2800" dirty="0" smtClean="0">
                <a:latin typeface="Times New Roman" pitchFamily="18" charset="0"/>
                <a:cs typeface="Times New Roman" pitchFamily="18" charset="0"/>
              </a:rPr>
            </a:br>
            <a:r>
              <a:rPr lang="en-IN" sz="2800" dirty="0" smtClean="0">
                <a:latin typeface="Times New Roman" pitchFamily="18" charset="0"/>
                <a:cs typeface="Times New Roman" pitchFamily="18" charset="0"/>
              </a:rPr>
              <a:t/>
            </a:r>
            <a:br>
              <a:rPr lang="en-IN" sz="2800" dirty="0" smtClean="0">
                <a:latin typeface="Times New Roman" pitchFamily="18" charset="0"/>
                <a:cs typeface="Times New Roman" pitchFamily="18" charset="0"/>
              </a:rPr>
            </a:br>
            <a:r>
              <a:rPr lang="en-IN" sz="2800" dirty="0" smtClean="0">
                <a:latin typeface="Times New Roman" pitchFamily="18" charset="0"/>
                <a:cs typeface="Times New Roman" pitchFamily="18" charset="0"/>
              </a:rPr>
              <a:t>pulverized coal is put in boiler furnace in which water is heated and circulated until the water is turned in to steam at the required pressure. Coal is burned inside the combustion chamber of boiler. These gases which are at high temperature vaporize the water inside the boiler to steam</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p:cNvSpPr>
            <a:spLocks noGrp="1"/>
          </p:cNvSpPr>
          <p:nvPr>
            <p:ph type="title"/>
          </p:nvPr>
        </p:nvSpPr>
        <p:spPr>
          <a:xfrm>
            <a:off x="457200" y="274638"/>
            <a:ext cx="8229600" cy="6202362"/>
          </a:xfrm>
        </p:spPr>
        <p:txBody>
          <a:bodyPr/>
          <a:lstStyle/>
          <a:p>
            <a:pPr algn="just" eaLnBrk="1" hangingPunct="1">
              <a:defRPr/>
            </a:pPr>
            <a:r>
              <a:rPr lang="en-IN" sz="2400" dirty="0" smtClean="0">
                <a:latin typeface="Times New Roman" pitchFamily="18" charset="0"/>
                <a:cs typeface="Times New Roman" pitchFamily="18" charset="0"/>
              </a:rPr>
              <a:t/>
            </a:r>
            <a:br>
              <a:rPr lang="en-IN" sz="2400" dirty="0" smtClean="0">
                <a:latin typeface="Times New Roman" pitchFamily="18" charset="0"/>
                <a:cs typeface="Times New Roman" pitchFamily="18" charset="0"/>
              </a:rPr>
            </a:br>
            <a:r>
              <a:rPr lang="en-IN" sz="3200" b="1" dirty="0" smtClean="0">
                <a:solidFill>
                  <a:schemeClr val="accent6">
                    <a:lumMod val="75000"/>
                  </a:schemeClr>
                </a:solidFill>
                <a:latin typeface="Times New Roman" pitchFamily="18" charset="0"/>
                <a:cs typeface="Times New Roman" pitchFamily="18" charset="0"/>
              </a:rPr>
              <a:t>SUPERHEATER</a:t>
            </a:r>
            <a:r>
              <a:rPr lang="en-IN" sz="3200" b="1" dirty="0" smtClean="0">
                <a:latin typeface="Times New Roman" pitchFamily="18" charset="0"/>
                <a:cs typeface="Times New Roman" pitchFamily="18" charset="0"/>
              </a:rPr>
              <a:t> : </a:t>
            </a:r>
            <a:r>
              <a:rPr lang="en-IN" sz="3200" dirty="0" smtClean="0">
                <a:latin typeface="Times New Roman" pitchFamily="18" charset="0"/>
                <a:cs typeface="Times New Roman" pitchFamily="18" charset="0"/>
              </a:rPr>
              <a:t/>
            </a:r>
            <a:br>
              <a:rPr lang="en-IN" sz="3200" dirty="0" smtClean="0">
                <a:latin typeface="Times New Roman" pitchFamily="18" charset="0"/>
                <a:cs typeface="Times New Roman" pitchFamily="18" charset="0"/>
              </a:rPr>
            </a:br>
            <a:r>
              <a:rPr lang="en-IN" sz="3200" dirty="0" err="1" smtClean="0">
                <a:latin typeface="Times New Roman" pitchFamily="18" charset="0"/>
                <a:cs typeface="Times New Roman" pitchFamily="18" charset="0"/>
              </a:rPr>
              <a:t>Superheater</a:t>
            </a:r>
            <a:r>
              <a:rPr lang="en-IN" sz="3200" dirty="0" smtClean="0">
                <a:latin typeface="Times New Roman" pitchFamily="18" charset="0"/>
                <a:cs typeface="Times New Roman" pitchFamily="18" charset="0"/>
              </a:rPr>
              <a:t>  is a component of a steam-generating unit in which steam, after it has left the boiler drum, is heated above its saturation temperature. The amount of superheat added to the steam is influenced by the location, arrangement, and amount of </a:t>
            </a:r>
            <a:r>
              <a:rPr lang="en-IN" sz="3200" dirty="0" err="1" smtClean="0">
                <a:latin typeface="Times New Roman" pitchFamily="18" charset="0"/>
                <a:cs typeface="Times New Roman" pitchFamily="18" charset="0"/>
              </a:rPr>
              <a:t>superheater</a:t>
            </a:r>
            <a:r>
              <a:rPr lang="en-IN" sz="3200" dirty="0" smtClean="0">
                <a:latin typeface="Times New Roman" pitchFamily="18" charset="0"/>
                <a:cs typeface="Times New Roman" pitchFamily="18" charset="0"/>
              </a:rPr>
              <a:t> surface installed, as well as the rating of the boiler </a:t>
            </a:r>
            <a:r>
              <a:rPr lang="en-IN" sz="3200" dirty="0" err="1" smtClean="0">
                <a:latin typeface="Times New Roman" pitchFamily="18" charset="0"/>
                <a:cs typeface="Times New Roman" pitchFamily="18" charset="0"/>
              </a:rPr>
              <a:t>Superheaters</a:t>
            </a:r>
            <a:r>
              <a:rPr lang="en-IN" sz="3200" dirty="0" smtClean="0">
                <a:latin typeface="Times New Roman" pitchFamily="18" charset="0"/>
                <a:cs typeface="Times New Roman" pitchFamily="18" charset="0"/>
              </a:rPr>
              <a:t> are classified as convection , radiant or combination of these</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Title 1"/>
          <p:cNvSpPr>
            <a:spLocks noGrp="1"/>
          </p:cNvSpPr>
          <p:nvPr>
            <p:ph type="title"/>
          </p:nvPr>
        </p:nvSpPr>
        <p:spPr>
          <a:xfrm>
            <a:off x="457200" y="228600"/>
            <a:ext cx="8229600" cy="6278563"/>
          </a:xfrm>
        </p:spPr>
        <p:txBody>
          <a:bodyPr/>
          <a:lstStyle/>
          <a:p>
            <a:pPr algn="l" eaLnBrk="1" hangingPunct="1">
              <a:defRPr/>
            </a:pPr>
            <a:r>
              <a:rPr lang="en-IN" sz="2800" b="1" dirty="0" smtClean="0">
                <a:solidFill>
                  <a:schemeClr val="accent6">
                    <a:lumMod val="75000"/>
                  </a:schemeClr>
                </a:solidFill>
              </a:rPr>
              <a:t>REHEATER</a:t>
            </a:r>
            <a:r>
              <a:rPr lang="en-IN" sz="2800" dirty="0" smtClean="0">
                <a:solidFill>
                  <a:schemeClr val="accent6">
                    <a:lumMod val="75000"/>
                  </a:schemeClr>
                </a:solidFill>
              </a:rPr>
              <a:t> : </a:t>
            </a:r>
            <a:r>
              <a:rPr lang="en-IN" sz="2800" dirty="0" smtClean="0"/>
              <a:t/>
            </a:r>
            <a:br>
              <a:rPr lang="en-IN" sz="2800" dirty="0" smtClean="0"/>
            </a:br>
            <a:r>
              <a:rPr lang="en-IN" sz="2800" dirty="0" err="1" smtClean="0"/>
              <a:t>Reheater</a:t>
            </a:r>
            <a:r>
              <a:rPr lang="en-IN" sz="2800" dirty="0" smtClean="0"/>
              <a:t> is also steam boiler component in which heat is added to this intermediate-pressure steam, which has given up some of its energy in expansion through the high-pressure turbine. The steam after reheating is used to rotate the second steam turbine where the heat is converted to mechanical energy. </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Title 1"/>
          <p:cNvSpPr>
            <a:spLocks noGrp="1"/>
          </p:cNvSpPr>
          <p:nvPr>
            <p:ph type="title"/>
          </p:nvPr>
        </p:nvSpPr>
        <p:spPr>
          <a:xfrm>
            <a:off x="457200" y="274638"/>
            <a:ext cx="8229600" cy="6278562"/>
          </a:xfrm>
        </p:spPr>
        <p:txBody>
          <a:bodyPr/>
          <a:lstStyle/>
          <a:p>
            <a:pPr algn="just" eaLnBrk="1" hangingPunct="1">
              <a:defRPr/>
            </a:pPr>
            <a:r>
              <a:rPr lang="en-IN" sz="2800" b="1" dirty="0" smtClean="0"/>
              <a:t/>
            </a:r>
            <a:br>
              <a:rPr lang="en-IN" sz="2800" b="1" dirty="0" smtClean="0"/>
            </a:br>
            <a:r>
              <a:rPr lang="en-IN" sz="2800" b="1" dirty="0" smtClean="0">
                <a:solidFill>
                  <a:schemeClr val="accent6">
                    <a:lumMod val="75000"/>
                  </a:schemeClr>
                </a:solidFill>
              </a:rPr>
              <a:t>CONDENSER</a:t>
            </a:r>
            <a:r>
              <a:rPr lang="en-IN" sz="2800" b="1" dirty="0" smtClean="0"/>
              <a:t> :</a:t>
            </a:r>
            <a:br>
              <a:rPr lang="en-IN" sz="2800" b="1" dirty="0" smtClean="0"/>
            </a:br>
            <a:r>
              <a:rPr lang="en-IN" sz="2800" dirty="0" smtClean="0"/>
              <a:t> </a:t>
            </a:r>
            <a:br>
              <a:rPr lang="en-IN" sz="2800" dirty="0" smtClean="0"/>
            </a:br>
            <a:r>
              <a:rPr lang="en-IN" sz="2800" dirty="0" smtClean="0"/>
              <a:t>Steam after rotating steam turbine comes to condenser. Condenser refers here to the shell and tube heat exchanger installed at the outlet of every steam turbine in Thermal power stations. These condensers are heat exchangers which convert steam from its gaseous to its liquid state. In so doing, the latent heat of steam is given out inside the condenser .</a:t>
            </a:r>
            <a:br>
              <a:rPr lang="en-IN" sz="2800" dirty="0" smtClean="0"/>
            </a:br>
            <a:r>
              <a:rPr lang="en-IN" sz="2800" dirty="0" smtClean="0"/>
              <a:t/>
            </a:r>
            <a:br>
              <a:rPr lang="en-IN" sz="2800" dirty="0" smtClean="0"/>
            </a:br>
            <a:r>
              <a:rPr lang="en-IN" sz="2800" dirty="0" smtClean="0"/>
              <a:t/>
            </a:r>
            <a:br>
              <a:rPr lang="en-IN" sz="2800" dirty="0" smtClean="0"/>
            </a:br>
            <a:r>
              <a:rPr lang="en-IN" sz="2800" dirty="0" smtClean="0"/>
              <a:t/>
            </a:r>
            <a:br>
              <a:rPr lang="en-IN" sz="2800" dirty="0" smtClean="0"/>
            </a:br>
            <a:endParaRPr lang="en-IN" sz="2800" dirty="0" smtClean="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5821362"/>
          </a:xfrm>
        </p:spPr>
        <p:txBody>
          <a:bodyPr rtlCol="0">
            <a:normAutofit fontScale="90000"/>
          </a:bodyPr>
          <a:lstStyle/>
          <a:p>
            <a:pPr algn="l" eaLnBrk="1" fontAlgn="auto" hangingPunct="1">
              <a:spcAft>
                <a:spcPts val="0"/>
              </a:spcAft>
              <a:defRPr/>
            </a:pPr>
            <a:r>
              <a:rPr lang="en-IN" sz="2800" dirty="0" smtClean="0"/>
              <a:t/>
            </a:r>
            <a:br>
              <a:rPr lang="en-IN" sz="2800" dirty="0" smtClean="0"/>
            </a:br>
            <a:r>
              <a:rPr lang="en-IN" sz="2800" dirty="0" smtClean="0"/>
              <a:t/>
            </a:r>
            <a:br>
              <a:rPr lang="en-IN" sz="2800" dirty="0" smtClean="0"/>
            </a:br>
            <a:r>
              <a:rPr lang="en-IN" sz="2800" dirty="0" smtClean="0"/>
              <a:t/>
            </a:r>
            <a:br>
              <a:rPr lang="en-IN" sz="2800" dirty="0" smtClean="0"/>
            </a:br>
            <a:r>
              <a:rPr lang="en-IN" sz="2800" dirty="0" smtClean="0"/>
              <a:t/>
            </a:r>
            <a:br>
              <a:rPr lang="en-IN" sz="2800" dirty="0" smtClean="0"/>
            </a:br>
            <a:r>
              <a:rPr lang="en-IN" sz="2800" b="1" dirty="0" smtClean="0">
                <a:solidFill>
                  <a:schemeClr val="accent6">
                    <a:lumMod val="75000"/>
                  </a:schemeClr>
                </a:solidFill>
              </a:rPr>
              <a:t>COOLING TOWERS :</a:t>
            </a:r>
            <a:r>
              <a:rPr lang="en-IN" sz="2800" b="1" dirty="0" smtClean="0"/>
              <a:t/>
            </a:r>
            <a:br>
              <a:rPr lang="en-IN" sz="2800" b="1" dirty="0" smtClean="0"/>
            </a:br>
            <a:r>
              <a:rPr lang="en-IN" sz="2800" b="1" dirty="0" smtClean="0"/>
              <a:t/>
            </a:r>
            <a:br>
              <a:rPr lang="en-IN" sz="2800" b="1" dirty="0" smtClean="0"/>
            </a:br>
            <a:r>
              <a:rPr lang="en-IN" sz="2800" dirty="0" smtClean="0"/>
              <a:t>The condensate water after condensation is initially at high temperature. This hot water is passed to cooling towers. It is a tower in which atmospheric air circulates in direct or indirect contact with warmer water and the water is thereby cooled. Water, acting as the heat-transfer fluid, gives up heat to atmospheric air, and thus cooled, is recirculated through the system.</a:t>
            </a:r>
            <a:br>
              <a:rPr lang="en-IN" sz="2800" dirty="0" smtClean="0"/>
            </a:br>
            <a:r>
              <a:rPr lang="en-IN" sz="2800" dirty="0" smtClean="0"/>
              <a:t/>
            </a:r>
            <a:br>
              <a:rPr lang="en-IN" sz="2800" dirty="0" smtClean="0"/>
            </a:br>
            <a:r>
              <a:rPr lang="en-IN" sz="2800" dirty="0" smtClean="0"/>
              <a:t/>
            </a:r>
            <a:br>
              <a:rPr lang="en-IN" sz="2800" dirty="0" smtClean="0"/>
            </a:br>
            <a:endParaRPr lang="en-IN" sz="2800" dirty="0" smtClean="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Title 1"/>
          <p:cNvSpPr>
            <a:spLocks noGrp="1"/>
          </p:cNvSpPr>
          <p:nvPr>
            <p:ph type="title"/>
          </p:nvPr>
        </p:nvSpPr>
        <p:spPr>
          <a:xfrm>
            <a:off x="457200" y="228600"/>
            <a:ext cx="8229600" cy="6278563"/>
          </a:xfrm>
        </p:spPr>
        <p:txBody>
          <a:bodyPr/>
          <a:lstStyle/>
          <a:p>
            <a:pPr algn="l" eaLnBrk="1" hangingPunct="1">
              <a:defRPr/>
            </a:pPr>
            <a:r>
              <a:rPr lang="en-IN" sz="3200" b="1" dirty="0" smtClean="0">
                <a:solidFill>
                  <a:schemeClr val="accent6">
                    <a:lumMod val="75000"/>
                  </a:schemeClr>
                </a:solidFill>
              </a:rPr>
              <a:t>ECONOMISER :</a:t>
            </a:r>
            <a:r>
              <a:rPr lang="en-IN" sz="3200" b="1" dirty="0" smtClean="0"/>
              <a:t/>
            </a:r>
            <a:br>
              <a:rPr lang="en-IN" sz="3200" b="1" dirty="0" smtClean="0"/>
            </a:br>
            <a:r>
              <a:rPr lang="en-IN" sz="3200" b="1" dirty="0" smtClean="0"/>
              <a:t> </a:t>
            </a:r>
            <a:br>
              <a:rPr lang="en-IN" sz="3200" b="1" dirty="0" smtClean="0"/>
            </a:br>
            <a:r>
              <a:rPr lang="en-IN" sz="3200" dirty="0" smtClean="0"/>
              <a:t>Flue gases coming out of the boiler carry lot of heat. Function of economiser is to recover some of the heat from the heat carried away in the flue gases up the chimney and utilize for heating the feed water to the boiler. It is placed in the passage of flue gases in between the exit from the boiler and the entry to the chimney.</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a:xfrm>
            <a:off x="457200" y="274638"/>
            <a:ext cx="8229600" cy="6049962"/>
          </a:xfrm>
        </p:spPr>
        <p:txBody>
          <a:bodyPr/>
          <a:lstStyle/>
          <a:p>
            <a:pPr algn="l" eaLnBrk="1" hangingPunct="1">
              <a:defRPr/>
            </a:pPr>
            <a:r>
              <a:rPr lang="en-IN" sz="3200" b="1" dirty="0" smtClean="0">
                <a:solidFill>
                  <a:schemeClr val="accent6">
                    <a:lumMod val="75000"/>
                  </a:schemeClr>
                </a:solidFill>
              </a:rPr>
              <a:t>AIR PREHEATER :</a:t>
            </a:r>
            <a:r>
              <a:rPr lang="en-IN" sz="3200" dirty="0" smtClean="0">
                <a:solidFill>
                  <a:schemeClr val="accent6">
                    <a:lumMod val="75000"/>
                  </a:schemeClr>
                </a:solidFill>
              </a:rPr>
              <a:t> </a:t>
            </a:r>
            <a:r>
              <a:rPr lang="en-IN" sz="3200" dirty="0" smtClean="0"/>
              <a:t/>
            </a:r>
            <a:br>
              <a:rPr lang="en-IN" sz="3200" dirty="0" smtClean="0"/>
            </a:br>
            <a:r>
              <a:rPr lang="en-IN" sz="3200" dirty="0" smtClean="0"/>
              <a:t>The remaining heat of flue gases is utilised by air </a:t>
            </a:r>
            <a:r>
              <a:rPr lang="en-IN" sz="3200" dirty="0" err="1" smtClean="0"/>
              <a:t>preheater</a:t>
            </a:r>
            <a:r>
              <a:rPr lang="en-IN" sz="3200" dirty="0" smtClean="0"/>
              <a:t>. It is a device used in steam boilers to transfer heat from the flue gases to the combustion air before the air enters the furnace</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Title 1"/>
          <p:cNvSpPr>
            <a:spLocks noGrp="1"/>
          </p:cNvSpPr>
          <p:nvPr>
            <p:ph type="title"/>
          </p:nvPr>
        </p:nvSpPr>
        <p:spPr>
          <a:xfrm>
            <a:off x="457200" y="274638"/>
            <a:ext cx="8229600" cy="5897562"/>
          </a:xfrm>
        </p:spPr>
        <p:txBody>
          <a:bodyPr/>
          <a:lstStyle/>
          <a:p>
            <a:pPr algn="l" eaLnBrk="1" hangingPunct="1">
              <a:defRPr/>
            </a:pPr>
            <a:r>
              <a:rPr lang="en-IN" sz="3200" b="1" dirty="0" smtClean="0">
                <a:solidFill>
                  <a:schemeClr val="accent6">
                    <a:lumMod val="75000"/>
                  </a:schemeClr>
                </a:solidFill>
                <a:latin typeface="Times New Roman" pitchFamily="18" charset="0"/>
                <a:cs typeface="Times New Roman" pitchFamily="18" charset="0"/>
              </a:rPr>
              <a:t>ELECTROSTATIC PRECIPITATOR :</a:t>
            </a:r>
            <a:r>
              <a:rPr lang="en-IN" sz="3200" b="1" dirty="0" smtClean="0">
                <a:latin typeface="Times New Roman" pitchFamily="18" charset="0"/>
                <a:cs typeface="Times New Roman" pitchFamily="18" charset="0"/>
              </a:rPr>
              <a:t/>
            </a:r>
            <a:br>
              <a:rPr lang="en-IN" sz="3200" b="1" dirty="0" smtClean="0">
                <a:latin typeface="Times New Roman" pitchFamily="18" charset="0"/>
                <a:cs typeface="Times New Roman" pitchFamily="18" charset="0"/>
              </a:rPr>
            </a:br>
            <a:r>
              <a:rPr lang="en-IN" sz="3200" b="1" dirty="0" smtClean="0">
                <a:latin typeface="Times New Roman" pitchFamily="18" charset="0"/>
                <a:cs typeface="Times New Roman" pitchFamily="18" charset="0"/>
              </a:rPr>
              <a:t/>
            </a:r>
            <a:br>
              <a:rPr lang="en-IN" sz="3200" b="1" dirty="0" smtClean="0">
                <a:latin typeface="Times New Roman" pitchFamily="18" charset="0"/>
                <a:cs typeface="Times New Roman" pitchFamily="18" charset="0"/>
              </a:rPr>
            </a:br>
            <a:r>
              <a:rPr lang="en-IN" sz="3200" b="1" dirty="0" smtClean="0">
                <a:latin typeface="Times New Roman" pitchFamily="18" charset="0"/>
                <a:cs typeface="Times New Roman" pitchFamily="18" charset="0"/>
              </a:rPr>
              <a:t> </a:t>
            </a:r>
            <a:r>
              <a:rPr lang="en-IN" sz="3200" dirty="0" smtClean="0">
                <a:latin typeface="Times New Roman" pitchFamily="18" charset="0"/>
                <a:cs typeface="Times New Roman" pitchFamily="18" charset="0"/>
              </a:rPr>
              <a:t>It is a device which removes dust or other finely divided particles from flue gases by charging the particles inductively with an electric field, then attracting them to highly charged collector plates.</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Title 1"/>
          <p:cNvSpPr>
            <a:spLocks noGrp="1"/>
          </p:cNvSpPr>
          <p:nvPr>
            <p:ph type="title"/>
          </p:nvPr>
        </p:nvSpPr>
        <p:spPr>
          <a:xfrm>
            <a:off x="457200" y="274638"/>
            <a:ext cx="8229600" cy="6049962"/>
          </a:xfrm>
        </p:spPr>
        <p:txBody>
          <a:bodyPr/>
          <a:lstStyle/>
          <a:p>
            <a:pPr algn="l" eaLnBrk="1" hangingPunct="1">
              <a:defRPr/>
            </a:pPr>
            <a:r>
              <a:rPr lang="en-IN" sz="3200" b="1" dirty="0" smtClean="0">
                <a:solidFill>
                  <a:schemeClr val="accent6">
                    <a:lumMod val="75000"/>
                  </a:schemeClr>
                </a:solidFill>
                <a:latin typeface="Times New Roman" pitchFamily="18" charset="0"/>
                <a:cs typeface="Times New Roman" pitchFamily="18" charset="0"/>
              </a:rPr>
              <a:t>SMOKE STACK (</a:t>
            </a:r>
            <a:r>
              <a:rPr lang="en-IN" sz="3200" dirty="0" smtClean="0">
                <a:solidFill>
                  <a:schemeClr val="accent6">
                    <a:lumMod val="75000"/>
                  </a:schemeClr>
                </a:solidFill>
                <a:latin typeface="Times New Roman" pitchFamily="18" charset="0"/>
                <a:cs typeface="Times New Roman" pitchFamily="18" charset="0"/>
              </a:rPr>
              <a:t>CHIMNEY</a:t>
            </a:r>
            <a:r>
              <a:rPr lang="en-IN" sz="3200" b="1" dirty="0" smtClean="0">
                <a:solidFill>
                  <a:schemeClr val="accent6">
                    <a:lumMod val="75000"/>
                  </a:schemeClr>
                </a:solidFill>
                <a:latin typeface="Times New Roman" pitchFamily="18" charset="0"/>
                <a:cs typeface="Times New Roman" pitchFamily="18" charset="0"/>
              </a:rPr>
              <a:t>) :</a:t>
            </a:r>
            <a:r>
              <a:rPr lang="en-IN" sz="3200" b="1" dirty="0" smtClean="0">
                <a:latin typeface="Times New Roman" pitchFamily="18" charset="0"/>
                <a:cs typeface="Times New Roman" pitchFamily="18" charset="0"/>
              </a:rPr>
              <a:t/>
            </a:r>
            <a:br>
              <a:rPr lang="en-IN" sz="3200" b="1" dirty="0" smtClean="0">
                <a:latin typeface="Times New Roman" pitchFamily="18" charset="0"/>
                <a:cs typeface="Times New Roman" pitchFamily="18" charset="0"/>
              </a:rPr>
            </a:br>
            <a:r>
              <a:rPr lang="en-IN" sz="3200" b="1" dirty="0" smtClean="0">
                <a:latin typeface="Times New Roman" pitchFamily="18" charset="0"/>
                <a:cs typeface="Times New Roman" pitchFamily="18" charset="0"/>
              </a:rPr>
              <a:t/>
            </a:r>
            <a:br>
              <a:rPr lang="en-IN" sz="3200" b="1" dirty="0" smtClean="0">
                <a:latin typeface="Times New Roman" pitchFamily="18" charset="0"/>
                <a:cs typeface="Times New Roman" pitchFamily="18" charset="0"/>
              </a:rPr>
            </a:br>
            <a:r>
              <a:rPr lang="en-IN" sz="3200" dirty="0" smtClean="0">
                <a:latin typeface="Times New Roman" pitchFamily="18" charset="0"/>
                <a:cs typeface="Times New Roman" pitchFamily="18" charset="0"/>
              </a:rPr>
              <a:t>A chimney is a system for venting hot flue gases or smoke from a boiler, stove, furnace or fireplace to the outside atmosphere. They are typically almost vertical to ensure that the hot gases flow smoothly, drawing air into the combustion through the chimney effect </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Title 1"/>
          <p:cNvSpPr>
            <a:spLocks noGrp="1"/>
          </p:cNvSpPr>
          <p:nvPr>
            <p:ph type="title"/>
          </p:nvPr>
        </p:nvSpPr>
        <p:spPr>
          <a:xfrm>
            <a:off x="457200" y="274638"/>
            <a:ext cx="8229600" cy="6049962"/>
          </a:xfrm>
        </p:spPr>
        <p:txBody>
          <a:bodyPr/>
          <a:lstStyle/>
          <a:p>
            <a:pPr algn="l" eaLnBrk="1" hangingPunct="1">
              <a:defRPr/>
            </a:pPr>
            <a:r>
              <a:rPr lang="en-IN" sz="2800" b="1" dirty="0" smtClean="0"/>
              <a:t/>
            </a:r>
            <a:br>
              <a:rPr lang="en-IN" sz="2800" b="1" dirty="0" smtClean="0"/>
            </a:br>
            <a:r>
              <a:rPr lang="en-IN" sz="2800" b="1" dirty="0" smtClean="0">
                <a:solidFill>
                  <a:schemeClr val="accent6">
                    <a:lumMod val="75000"/>
                  </a:schemeClr>
                </a:solidFill>
              </a:rPr>
              <a:t>GENERATOR :</a:t>
            </a:r>
            <a:r>
              <a:rPr lang="en-IN" sz="2800" dirty="0" smtClean="0">
                <a:solidFill>
                  <a:schemeClr val="accent6">
                    <a:lumMod val="75000"/>
                  </a:schemeClr>
                </a:solidFill>
              </a:rPr>
              <a:t> </a:t>
            </a:r>
            <a:r>
              <a:rPr lang="en-IN" sz="2800" dirty="0" smtClean="0"/>
              <a:t/>
            </a:r>
            <a:br>
              <a:rPr lang="en-IN" sz="2800" dirty="0" smtClean="0"/>
            </a:br>
            <a:r>
              <a:rPr lang="en-IN" sz="2800" dirty="0" smtClean="0"/>
              <a:t/>
            </a:r>
            <a:br>
              <a:rPr lang="en-IN" sz="2800" dirty="0" smtClean="0"/>
            </a:br>
            <a:r>
              <a:rPr lang="en-IN" sz="2800" dirty="0" smtClean="0"/>
              <a:t>An alternator is an electromechanical device that converts mechanical energy to alternating current electrical energy. Most alternators use a rotating magnetic field. Any AC generator can be called an alternator, but usually the word refers to small rotating machines driven by automotive and other internal combustion engines.</a:t>
            </a:r>
            <a:br>
              <a:rPr lang="en-IN" sz="2800" dirty="0" smtClean="0"/>
            </a:br>
            <a:r>
              <a:rPr lang="en-IN" sz="2800" dirty="0" smtClean="0"/>
              <a:t/>
            </a:r>
            <a:br>
              <a:rPr lang="en-IN" sz="2800" dirty="0" smtClean="0"/>
            </a:br>
            <a:endParaRPr lang="en-IN" sz="2800" dirty="0" smtClean="0">
              <a:latin typeface="Times New Roman" pitchFamily="18" charset="0"/>
              <a:cs typeface="Times New Roman" pitchFamily="18" charset="0"/>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Title 1"/>
          <p:cNvSpPr>
            <a:spLocks noGrp="1"/>
          </p:cNvSpPr>
          <p:nvPr>
            <p:ph type="title"/>
          </p:nvPr>
        </p:nvSpPr>
        <p:spPr>
          <a:xfrm>
            <a:off x="457200" y="274638"/>
            <a:ext cx="8229600" cy="6049962"/>
          </a:xfrm>
        </p:spPr>
        <p:txBody>
          <a:bodyPr/>
          <a:lstStyle/>
          <a:p>
            <a:pPr algn="l" eaLnBrk="1" hangingPunct="1">
              <a:defRPr/>
            </a:pPr>
            <a:r>
              <a:rPr lang="en-IN" sz="3200" b="1" dirty="0" smtClean="0">
                <a:solidFill>
                  <a:schemeClr val="accent6">
                    <a:lumMod val="75000"/>
                  </a:schemeClr>
                </a:solidFill>
                <a:latin typeface="Times New Roman" pitchFamily="18" charset="0"/>
                <a:cs typeface="Times New Roman" pitchFamily="18" charset="0"/>
              </a:rPr>
              <a:t>TRANSFORMERS :</a:t>
            </a:r>
            <a:r>
              <a:rPr lang="en-IN" sz="3200" b="1" dirty="0" smtClean="0">
                <a:latin typeface="Times New Roman" pitchFamily="18" charset="0"/>
                <a:cs typeface="Times New Roman" pitchFamily="18" charset="0"/>
              </a:rPr>
              <a:t/>
            </a:r>
            <a:br>
              <a:rPr lang="en-IN" sz="3200" b="1" dirty="0" smtClean="0">
                <a:latin typeface="Times New Roman" pitchFamily="18" charset="0"/>
                <a:cs typeface="Times New Roman" pitchFamily="18" charset="0"/>
              </a:rPr>
            </a:br>
            <a:r>
              <a:rPr lang="en-IN" sz="3200" b="1" dirty="0" smtClean="0">
                <a:latin typeface="Times New Roman" pitchFamily="18" charset="0"/>
                <a:cs typeface="Times New Roman" pitchFamily="18" charset="0"/>
              </a:rPr>
              <a:t/>
            </a:r>
            <a:br>
              <a:rPr lang="en-IN" sz="3200" b="1" dirty="0" smtClean="0">
                <a:latin typeface="Times New Roman" pitchFamily="18" charset="0"/>
                <a:cs typeface="Times New Roman" pitchFamily="18" charset="0"/>
              </a:rPr>
            </a:br>
            <a:r>
              <a:rPr lang="en-IN" sz="3200" dirty="0" smtClean="0">
                <a:latin typeface="Times New Roman" pitchFamily="18" charset="0"/>
                <a:cs typeface="Times New Roman" pitchFamily="18" charset="0"/>
              </a:rPr>
              <a:t>It is a device that transfers electric energy from one alternating-current circuit to one or more other circuits, either increasing (stepping up) or reducing (stepping down) the voltage</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2"/>
          <p:cNvSpPr>
            <a:spLocks noChangeArrowheads="1"/>
          </p:cNvSpPr>
          <p:nvPr/>
        </p:nvSpPr>
        <p:spPr bwMode="auto">
          <a:xfrm>
            <a:off x="0" y="0"/>
            <a:ext cx="9144000" cy="0"/>
          </a:xfrm>
          <a:prstGeom prst="rect">
            <a:avLst/>
          </a:prstGeom>
          <a:noFill/>
          <a:ln w="9525">
            <a:noFill/>
            <a:miter lim="800000"/>
            <a:headEnd/>
            <a:tailEnd/>
          </a:ln>
        </p:spPr>
        <p:txBody>
          <a:bodyPr wrap="none" anchor="ctr">
            <a:spAutoFit/>
          </a:bodyPr>
          <a:lstStyle/>
          <a:p>
            <a:endParaRPr lang="en-IN"/>
          </a:p>
        </p:txBody>
      </p:sp>
      <p:pic>
        <p:nvPicPr>
          <p:cNvPr id="17411" name="Picture 1" descr="1"/>
          <p:cNvPicPr>
            <a:picLocks noChangeAspect="1" noChangeArrowheads="1"/>
          </p:cNvPicPr>
          <p:nvPr/>
        </p:nvPicPr>
        <p:blipFill>
          <a:blip r:embed="rId2"/>
          <a:srcRect/>
          <a:stretch>
            <a:fillRect/>
          </a:stretch>
        </p:blipFill>
        <p:spPr bwMode="auto">
          <a:xfrm>
            <a:off x="0" y="1071563"/>
            <a:ext cx="9144000" cy="5786437"/>
          </a:xfrm>
          <a:prstGeom prst="rect">
            <a:avLst/>
          </a:prstGeom>
          <a:noFill/>
          <a:ln w="9525">
            <a:noFill/>
            <a:miter lim="800000"/>
            <a:headEnd/>
            <a:tailEnd/>
          </a:ln>
        </p:spPr>
      </p:pic>
      <p:sp>
        <p:nvSpPr>
          <p:cNvPr id="6" name="Rectangle 5"/>
          <p:cNvSpPr/>
          <p:nvPr/>
        </p:nvSpPr>
        <p:spPr>
          <a:xfrm>
            <a:off x="2032216" y="-24"/>
            <a:ext cx="5282983" cy="923330"/>
          </a:xfrm>
          <a:prstGeom prst="rect">
            <a:avLst/>
          </a:prstGeom>
        </p:spPr>
        <p:style>
          <a:lnRef idx="1">
            <a:schemeClr val="dk1"/>
          </a:lnRef>
          <a:fillRef idx="2">
            <a:schemeClr val="dk1"/>
          </a:fillRef>
          <a:effectRef idx="1">
            <a:schemeClr val="dk1"/>
          </a:effectRef>
          <a:fontRef idx="minor">
            <a:schemeClr val="dk1"/>
          </a:fontRef>
        </p:style>
        <p:txBody>
          <a:bodyPr>
            <a:spAutoFit/>
            <a:scene3d>
              <a:camera prst="orthographicFront"/>
              <a:lightRig rig="brightRoom" dir="t"/>
            </a:scene3d>
            <a:sp3d contourW="6350" prstMaterial="plastic">
              <a:bevelT w="20320" h="20320" prst="angle"/>
              <a:contourClr>
                <a:schemeClr val="accent1">
                  <a:tint val="100000"/>
                  <a:shade val="100000"/>
                  <a:hueMod val="100000"/>
                  <a:satMod val="100000"/>
                </a:schemeClr>
              </a:contourClr>
            </a:sp3d>
          </a:bodyPr>
          <a:lstStyle/>
          <a:p>
            <a:pPr algn="ctr">
              <a:defRPr/>
            </a:pPr>
            <a:r>
              <a:rPr lang="en-US" sz="5400" b="1" cap="all" dirty="0">
                <a:ln/>
                <a:solidFill>
                  <a:schemeClr val="accent1"/>
                </a:solidFill>
                <a:effectLst>
                  <a:glow rad="63500">
                    <a:schemeClr val="accent3">
                      <a:satMod val="175000"/>
                      <a:alpha val="40000"/>
                    </a:schemeClr>
                  </a:glow>
                  <a:outerShdw blurRad="19685" dist="12700" dir="5400000" algn="tl" rotWithShape="0">
                    <a:schemeClr val="accent1">
                      <a:satMod val="130000"/>
                      <a:alpha val="60000"/>
                    </a:schemeClr>
                  </a:outerShdw>
                  <a:reflection blurRad="10000" stA="55000" endPos="48000" dist="500" dir="5400000" sy="-100000" algn="bl" rotWithShape="0"/>
                </a:effectLst>
                <a:latin typeface="Algerian" pitchFamily="82" charset="0"/>
              </a:rPr>
              <a:t>Plant </a:t>
            </a:r>
            <a:r>
              <a:rPr lang="en-US" sz="5400" b="1" cap="all" dirty="0">
                <a:ln/>
                <a:solidFill>
                  <a:schemeClr val="accent1"/>
                </a:solidFill>
                <a:effectLst>
                  <a:glow rad="63500">
                    <a:schemeClr val="accent3">
                      <a:satMod val="175000"/>
                      <a:alpha val="40000"/>
                    </a:schemeClr>
                  </a:glow>
                  <a:outerShdw blurRad="19685" dist="12700" dir="5400000" algn="tl" rotWithShape="0">
                    <a:schemeClr val="accent1">
                      <a:satMod val="130000"/>
                      <a:alpha val="60000"/>
                    </a:schemeClr>
                  </a:outerShdw>
                  <a:reflection blurRad="10000" stA="55000" endPos="48000" dist="500" dir="5400000" sy="-100000" algn="bl" rotWithShape="0"/>
                </a:effectLst>
                <a:latin typeface="Algerian" pitchFamily="82" charset="0"/>
              </a:rPr>
              <a:t>layout</a:t>
            </a:r>
            <a:endParaRPr lang="en-US" sz="5400" b="1" cap="all" dirty="0">
              <a:ln/>
              <a:solidFill>
                <a:schemeClr val="accent1"/>
              </a:solidFill>
              <a:effectLst>
                <a:glow rad="63500">
                  <a:schemeClr val="accent3">
                    <a:satMod val="175000"/>
                    <a:alpha val="40000"/>
                  </a:schemeClr>
                </a:glow>
                <a:outerShdw blurRad="19685" dist="12700" dir="5400000" algn="tl" rotWithShape="0">
                  <a:schemeClr val="accent1">
                    <a:satMod val="130000"/>
                    <a:alpha val="60000"/>
                  </a:schemeClr>
                </a:outerShdw>
                <a:reflection blurRad="10000" stA="55000" endPos="48000" dist="500" dir="5400000" sy="-100000" algn="bl" rotWithShape="0"/>
              </a:effectLst>
              <a:latin typeface="Algerian" pitchFamily="82" charset="0"/>
            </a:endParaRPr>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4" name="Content Placeholder 3" descr="thermal.png"/>
          <p:cNvPicPr>
            <a:picLocks noGrp="1" noChangeAspect="1"/>
          </p:cNvPicPr>
          <p:nvPr>
            <p:ph idx="1"/>
          </p:nvPr>
        </p:nvPicPr>
        <p:blipFill>
          <a:blip r:embed="rId2"/>
          <a:srcRect/>
          <a:stretch>
            <a:fillRect/>
          </a:stretch>
        </p:blipFill>
        <p:spPr>
          <a:xfrm>
            <a:off x="0" y="0"/>
            <a:ext cx="9144000" cy="6858000"/>
          </a:xfrm>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0256" name="WordArt 16"/>
          <p:cNvSpPr>
            <a:spLocks noChangeArrowheads="1" noChangeShapeType="1" noTextEdit="1"/>
          </p:cNvSpPr>
          <p:nvPr/>
        </p:nvSpPr>
        <p:spPr bwMode="auto">
          <a:xfrm>
            <a:off x="0" y="1447800"/>
            <a:ext cx="4572000" cy="1285875"/>
          </a:xfrm>
          <a:prstGeom prst="rect">
            <a:avLst/>
          </a:prstGeom>
        </p:spPr>
        <p:txBody>
          <a:bodyPr wrap="none" fromWordArt="1">
            <a:prstTxWarp prst="textSlantUp">
              <a:avLst>
                <a:gd name="adj" fmla="val 32056"/>
              </a:avLst>
            </a:prstTxWarp>
          </a:bodyPr>
          <a:lstStyle/>
          <a:p>
            <a:pPr algn="ctr"/>
            <a:endParaRPr lang="en-IN" sz="3600" kern="10">
              <a:ln w="9525">
                <a:solidFill>
                  <a:schemeClr val="tx1"/>
                </a:solidFill>
                <a:round/>
                <a:headEnd/>
                <a:tailEnd/>
              </a:ln>
              <a:solidFill>
                <a:srgbClr val="339966"/>
              </a:solidFill>
              <a:effectLst>
                <a:outerShdw dist="53882" dir="2700000" algn="ctr" rotWithShape="0">
                  <a:srgbClr val="9999FF">
                    <a:alpha val="79999"/>
                  </a:srgbClr>
                </a:outerShdw>
              </a:effectLst>
              <a:latin typeface="Impact"/>
            </a:endParaRPr>
          </a:p>
        </p:txBody>
      </p:sp>
      <p:pic>
        <p:nvPicPr>
          <p:cNvPr id="19459" name="Picture 3" descr="images.jpg"/>
          <p:cNvPicPr>
            <a:picLocks noChangeAspect="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p:pull dir="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5" presetClass="entr" presetSubtype="0" fill="hold" grpId="0" nodeType="afterEffect" nodePh="1">
                                  <p:stCondLst>
                                    <p:cond delay="0"/>
                                  </p:stCondLst>
                                  <p:endCondLst>
                                    <p:cond evt="begin" delay="0">
                                      <p:tn val="5"/>
                                    </p:cond>
                                  </p:endCondLst>
                                  <p:childTnLst>
                                    <p:set>
                                      <p:cBhvr>
                                        <p:cTn id="6" dur="1" fill="hold">
                                          <p:stCondLst>
                                            <p:cond delay="0"/>
                                          </p:stCondLst>
                                        </p:cTn>
                                        <p:tgtEl>
                                          <p:spTgt spid="10256"/>
                                        </p:tgtEl>
                                        <p:attrNameLst>
                                          <p:attrName>style.visibility</p:attrName>
                                        </p:attrNameLst>
                                      </p:cBhvr>
                                      <p:to>
                                        <p:strVal val="visible"/>
                                      </p:to>
                                    </p:set>
                                    <p:animEffect transition="in" filter="fade">
                                      <p:cBhvr>
                                        <p:cTn id="7" dur="2000"/>
                                        <p:tgtEl>
                                          <p:spTgt spid="10256"/>
                                        </p:tgtEl>
                                      </p:cBhvr>
                                    </p:animEffect>
                                    <p:anim calcmode="lin" valueType="num">
                                      <p:cBhvr>
                                        <p:cTn id="8" dur="2000" fill="hold"/>
                                        <p:tgtEl>
                                          <p:spTgt spid="10256"/>
                                        </p:tgtEl>
                                        <p:attrNameLst>
                                          <p:attrName>style.rotation</p:attrName>
                                        </p:attrNameLst>
                                      </p:cBhvr>
                                      <p:tavLst>
                                        <p:tav tm="0">
                                          <p:val>
                                            <p:fltVal val="720"/>
                                          </p:val>
                                        </p:tav>
                                        <p:tav tm="100000">
                                          <p:val>
                                            <p:fltVal val="0"/>
                                          </p:val>
                                        </p:tav>
                                      </p:tavLst>
                                    </p:anim>
                                    <p:anim calcmode="lin" valueType="num">
                                      <p:cBhvr>
                                        <p:cTn id="9" dur="2000" fill="hold"/>
                                        <p:tgtEl>
                                          <p:spTgt spid="10256"/>
                                        </p:tgtEl>
                                        <p:attrNameLst>
                                          <p:attrName>ppt_h</p:attrName>
                                        </p:attrNameLst>
                                      </p:cBhvr>
                                      <p:tavLst>
                                        <p:tav tm="0">
                                          <p:val>
                                            <p:fltVal val="0"/>
                                          </p:val>
                                        </p:tav>
                                        <p:tav tm="100000">
                                          <p:val>
                                            <p:strVal val="#ppt_h"/>
                                          </p:val>
                                        </p:tav>
                                      </p:tavLst>
                                    </p:anim>
                                    <p:anim calcmode="lin" valueType="num">
                                      <p:cBhvr>
                                        <p:cTn id="10" dur="2000" fill="hold"/>
                                        <p:tgtEl>
                                          <p:spTgt spid="10256"/>
                                        </p:tgtEl>
                                        <p:attrNameLst>
                                          <p:attrName>ppt_w</p:attrName>
                                        </p:attrNameLst>
                                      </p:cBhvr>
                                      <p:tavLst>
                                        <p:tav tm="0">
                                          <p:val>
                                            <p:fltVal val="0"/>
                                          </p:val>
                                        </p:tav>
                                        <p:tav tm="100000">
                                          <p:val>
                                            <p:strVal val="#ppt_w"/>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56" grpId="0" animBg="1"/>
    </p:bld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832</TotalTime>
  <Words>20</Words>
  <Application>Microsoft Office PowerPoint</Application>
  <PresentationFormat>On-screen Show (4:3)</PresentationFormat>
  <Paragraphs>16</Paragraphs>
  <Slides>18</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18</vt:i4>
      </vt:variant>
    </vt:vector>
  </HeadingPairs>
  <TitlesOfParts>
    <vt:vector size="22" baseType="lpstr">
      <vt:lpstr>Arial</vt:lpstr>
      <vt:lpstr>Calibri</vt:lpstr>
      <vt:lpstr>Times New Roman</vt:lpstr>
      <vt:lpstr>Office Theme</vt:lpstr>
      <vt:lpstr>      www.powerplantinstrumentation.yolasite.com</vt:lpstr>
      <vt:lpstr>    In India 65% of total power is generated by the Thermal Power Stations .   Main parts of the plant are  1. CHP 2.Boiler 3. Coal ash 4.APH 5. DMP 6. ESP 7. Chimney  8. Turbine 9. Condenser 10. Transformers 11. Cooling towers 12. Generator    13.Sub Station 14.BFP 15. ACW  16. AVR  17.TSP 18.LPH 19.HPH 20.Deareator.    </vt:lpstr>
      <vt:lpstr> BASIC OPERATION : A thermal power plant basically works on Rankine cycle.    COAL CONVEYOR :  This is a belt type of arrangement. With this coal is transported from coal storage place in power plant to the place near by boiler.    </vt:lpstr>
      <vt:lpstr> STOKER :    The coal which is brought near by boiler has to put in boiler furnance for combustion. This stoker is a mechanical device for feeding coal to a furnace.   PULVERIZER :  The coal is put in the boiler after pulverization.For this pulverizer is used. A  pulverizer is a device for grinding coal for combustion in a furnace in a power plant .An impact mill is used for this purpose.    </vt:lpstr>
      <vt:lpstr> BOILER:  pulverized coal is put in boiler furnace in which water is heated and circulated until the water is turned in to steam at the required pressure. Coal is burned inside the combustion chamber of boiler. These gases which are at high temperature vaporize the water inside the boiler to steam</vt:lpstr>
      <vt:lpstr> SUPERHEATER :  Superheater  is a component of a steam-generating unit in which steam, after it has left the boiler drum, is heated above its saturation temperature. The amount of superheat added to the steam is influenced by the location, arrangement, and amount of superheater surface installed, as well as the rating of the boiler Superheaters are classified as convection , radiant or combination of these</vt:lpstr>
      <vt:lpstr>REHEATER :  Reheater is also steam boiler component in which heat is added to this intermediate-pressure steam, which has given up some of its energy in expansion through the high-pressure turbine. The steam after reheating is used to rotate the second steam turbine where the heat is converted to mechanical energy. </vt:lpstr>
      <vt:lpstr> CONDENSER :   Steam after rotating steam turbine comes to condenser. Condenser refers here to the shell and tube heat exchanger installed at the outlet of every steam turbine in Thermal power stations. These condensers are heat exchangers which convert steam from its gaseous to its liquid state. In so doing, the latent heat of steam is given out inside the condenser .    </vt:lpstr>
      <vt:lpstr>    COOLING TOWERS :  The condensate water after condensation is initially at high temperature. This hot water is passed to cooling towers. It is a tower in which atmospheric air circulates in direct or indirect contact with warmer water and the water is thereby cooled. Water, acting as the heat-transfer fluid, gives up heat to atmospheric air, and thus cooled, is recirculated through the system.   </vt:lpstr>
      <vt:lpstr>ECONOMISER :   Flue gases coming out of the boiler carry lot of heat. Function of economiser is to recover some of the heat from the heat carried away in the flue gases up the chimney and utilize for heating the feed water to the boiler. It is placed in the passage of flue gases in between the exit from the boiler and the entry to the chimney.</vt:lpstr>
      <vt:lpstr>AIR PREHEATER :  The remaining heat of flue gases is utilised by air preheater. It is a device used in steam boilers to transfer heat from the flue gases to the combustion air before the air enters the furnace</vt:lpstr>
      <vt:lpstr>ELECTROSTATIC PRECIPITATOR :   It is a device which removes dust or other finely divided particles from flue gases by charging the particles inductively with an electric field, then attracting them to highly charged collector plates.</vt:lpstr>
      <vt:lpstr>SMOKE STACK (CHIMNEY) :  A chimney is a system for venting hot flue gases or smoke from a boiler, stove, furnace or fireplace to the outside atmosphere. They are typically almost vertical to ensure that the hot gases flow smoothly, drawing air into the combustion through the chimney effect </vt:lpstr>
      <vt:lpstr> GENERATOR :   An alternator is an electromechanical device that converts mechanical energy to alternating current electrical energy. Most alternators use a rotating magnetic field. Any AC generator can be called an alternator, but usually the word refers to small rotating machines driven by automotive and other internal combustion engines.  </vt:lpstr>
      <vt:lpstr>TRANSFORMERS :  It is a device that transfers electric energy from one alternating-current circuit to one or more other circuits, either increasing (stepping up) or reducing (stepping down) the voltage</vt:lpstr>
      <vt:lpstr>Slide 16</vt:lpstr>
      <vt:lpstr>Slide 17</vt:lpstr>
      <vt:lpstr>Slide 18</vt:lpstr>
    </vt:vector>
  </TitlesOfParts>
  <Manager>KOTAK YASH</Manager>
  <Company>ROYAL MECHANICAL</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THERMAL POWER PLANT</dc:title>
  <dc:subject>MECHANICAL ENGINEERING</dc:subject>
  <dc:creator>ANSHUL SINGH KUSHWAHA</dc:creator>
  <cp:keywords>ROYAL MECHANICAL</cp:keywords>
  <dc:description>Specially designed for mechanical engineers.</dc:description>
  <cp:lastModifiedBy>Debyendu Chakraborty</cp:lastModifiedBy>
  <cp:revision>19</cp:revision>
  <cp:lastPrinted>1601-01-01T00:00:00Z</cp:lastPrinted>
  <dcterms:created xsi:type="dcterms:W3CDTF">1601-01-01T00:00:00Z</dcterms:created>
  <dcterms:modified xsi:type="dcterms:W3CDTF">2013-04-18T15:48:06Z</dcterms:modified>
  <cp:category>POWERPOINT PRESENTATION(PPT)</cp:category>
  <cp:contentType>ENGINEERING PPT</cp:contentType>
  <cp:contentStatus>EXCELLENT</cp:contentStatus>
  <dc:language>ENGLISH</dc:language>
</cp:coreProperties>
</file>

<file path=docProps/custom.xml><?xml version="1.0" encoding="utf-8"?>
<Properties xmlns="http://schemas.openxmlformats.org/officeDocument/2006/custom-properties" xmlns:vt="http://schemas.openxmlformats.org/officeDocument/2006/docPropsVTypes">
  <property fmtid="{D5CDD505-2E9C-101B-9397-08002B2CF9AE}" pid="2" name="Version">
    <vt:i4>1</vt:i4>
  </property>
</Properties>
</file>