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504911A-338F-4DE2-AEDC-DA76A33DE31A}" type="datetimeFigureOut">
              <a:rPr lang="en-US" smtClean="0"/>
              <a:pPr/>
              <a:t>20-Apr-14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129924F6-0CE9-4934-9DCC-EAEB267E137D}"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504911A-338F-4DE2-AEDC-DA76A33DE31A}" type="datetimeFigureOut">
              <a:rPr lang="en-US" smtClean="0"/>
              <a:pPr/>
              <a:t>20-Apr-14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9924F6-0CE9-4934-9DCC-EAEB267E13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504911A-338F-4DE2-AEDC-DA76A33DE31A}" type="datetimeFigureOut">
              <a:rPr lang="en-US" smtClean="0"/>
              <a:pPr/>
              <a:t>20-Apr-14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9924F6-0CE9-4934-9DCC-EAEB267E13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504911A-338F-4DE2-AEDC-DA76A33DE31A}" type="datetimeFigureOut">
              <a:rPr lang="en-US" smtClean="0"/>
              <a:pPr/>
              <a:t>20-Apr-14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9924F6-0CE9-4934-9DCC-EAEB267E13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504911A-338F-4DE2-AEDC-DA76A33DE31A}" type="datetimeFigureOut">
              <a:rPr lang="en-US" smtClean="0"/>
              <a:pPr/>
              <a:t>20-Apr-14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9924F6-0CE9-4934-9DCC-EAEB267E137D}"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504911A-338F-4DE2-AEDC-DA76A33DE31A}" type="datetimeFigureOut">
              <a:rPr lang="en-US" smtClean="0"/>
              <a:pPr/>
              <a:t>20-Apr-14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29924F6-0CE9-4934-9DCC-EAEB267E13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504911A-338F-4DE2-AEDC-DA76A33DE31A}" type="datetimeFigureOut">
              <a:rPr lang="en-US" smtClean="0"/>
              <a:pPr/>
              <a:t>20-Apr-14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29924F6-0CE9-4934-9DCC-EAEB267E13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504911A-338F-4DE2-AEDC-DA76A33DE31A}" type="datetimeFigureOut">
              <a:rPr lang="en-US" smtClean="0"/>
              <a:pPr/>
              <a:t>20-Apr-14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29924F6-0CE9-4934-9DCC-EAEB267E13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504911A-338F-4DE2-AEDC-DA76A33DE31A}" type="datetimeFigureOut">
              <a:rPr lang="en-US" smtClean="0"/>
              <a:pPr/>
              <a:t>20-Apr-14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29924F6-0CE9-4934-9DCC-EAEB267E137D}"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504911A-338F-4DE2-AEDC-DA76A33DE31A}" type="datetimeFigureOut">
              <a:rPr lang="en-US" smtClean="0"/>
              <a:pPr/>
              <a:t>20-Apr-14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29924F6-0CE9-4934-9DCC-EAEB267E13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7504911A-338F-4DE2-AEDC-DA76A33DE31A}" type="datetimeFigureOut">
              <a:rPr lang="en-US" smtClean="0"/>
              <a:pPr/>
              <a:t>20-Apr-14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29924F6-0CE9-4934-9DCC-EAEB267E137D}"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504911A-338F-4DE2-AEDC-DA76A33DE31A}" type="datetimeFigureOut">
              <a:rPr lang="en-US" smtClean="0"/>
              <a:pPr/>
              <a:t>20-Apr-14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29924F6-0CE9-4934-9DCC-EAEB267E137D}"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en.wikipedia.org/wiki/United_States_Environmental_Protection_Agenc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en.wikipedia.org/wiki/Thermal_power_sta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09600"/>
            <a:ext cx="8229600" cy="1447800"/>
          </a:xfrm>
        </p:spPr>
        <p:txBody>
          <a:bodyPr>
            <a:noAutofit/>
          </a:bodyPr>
          <a:lstStyle/>
          <a:p>
            <a:r>
              <a:rPr lang="en-US" b="1" dirty="0" smtClean="0">
                <a:solidFill>
                  <a:srgbClr val="FF0000"/>
                </a:solidFill>
                <a:latin typeface="Andalus" pitchFamily="18" charset="-78"/>
                <a:cs typeface="Andalus" pitchFamily="18" charset="-78"/>
              </a:rPr>
              <a:t>Waste Water Recycling System-Effluent System</a:t>
            </a:r>
            <a:endParaRPr lang="en-US" b="1" dirty="0">
              <a:solidFill>
                <a:srgbClr val="FF0000"/>
              </a:solidFill>
              <a:latin typeface="Andalus" pitchFamily="18" charset="-78"/>
              <a:cs typeface="Andalus" pitchFamily="18" charset="-78"/>
            </a:endParaRPr>
          </a:p>
        </p:txBody>
      </p:sp>
      <p:sp>
        <p:nvSpPr>
          <p:cNvPr id="3" name="Subtitle 2"/>
          <p:cNvSpPr>
            <a:spLocks noGrp="1"/>
          </p:cNvSpPr>
          <p:nvPr>
            <p:ph type="subTitle" idx="1"/>
          </p:nvPr>
        </p:nvSpPr>
        <p:spPr>
          <a:xfrm>
            <a:off x="1371600" y="4419600"/>
            <a:ext cx="6400800" cy="609600"/>
          </a:xfrm>
        </p:spPr>
        <p:txBody>
          <a:bodyPr>
            <a:normAutofit/>
          </a:bodyPr>
          <a:lstStyle/>
          <a:p>
            <a:pPr algn="l"/>
            <a:r>
              <a:rPr lang="en-US" sz="2800" dirty="0" smtClean="0">
                <a:solidFill>
                  <a:schemeClr val="tx2">
                    <a:lumMod val="60000"/>
                    <a:lumOff val="40000"/>
                  </a:schemeClr>
                </a:solidFill>
              </a:rPr>
              <a:t>D.Chakraborty</a:t>
            </a:r>
            <a:endParaRPr lang="en-US" sz="2800" dirty="0">
              <a:solidFill>
                <a:schemeClr val="tx2">
                  <a:lumMod val="60000"/>
                  <a:lumOff val="40000"/>
                </a:schemeClr>
              </a:solidFill>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943088" cy="533400"/>
          </a:xfrm>
        </p:spPr>
        <p:txBody>
          <a:bodyPr>
            <a:noAutofit/>
          </a:bodyPr>
          <a:lstStyle/>
          <a:p>
            <a:pPr algn="ctr"/>
            <a:r>
              <a:rPr lang="en-US" sz="3200" b="1" dirty="0" smtClean="0">
                <a:solidFill>
                  <a:schemeClr val="tx1">
                    <a:lumMod val="65000"/>
                    <a:lumOff val="35000"/>
                  </a:schemeClr>
                </a:solidFill>
                <a:latin typeface="Andalus" pitchFamily="18" charset="-78"/>
                <a:cs typeface="Andalus" pitchFamily="18" charset="-78"/>
              </a:rPr>
              <a:t>Plant Philosophy</a:t>
            </a:r>
            <a:endParaRPr lang="en-US" sz="3200" b="1" dirty="0">
              <a:solidFill>
                <a:schemeClr val="tx1">
                  <a:lumMod val="65000"/>
                  <a:lumOff val="35000"/>
                </a:schemeClr>
              </a:solidFill>
              <a:latin typeface="Andalus" pitchFamily="18" charset="-78"/>
              <a:cs typeface="Andalus" pitchFamily="18" charset="-78"/>
            </a:endParaRPr>
          </a:p>
        </p:txBody>
      </p:sp>
      <p:sp>
        <p:nvSpPr>
          <p:cNvPr id="3" name="Content Placeholder 2"/>
          <p:cNvSpPr>
            <a:spLocks noGrp="1"/>
          </p:cNvSpPr>
          <p:nvPr>
            <p:ph idx="1"/>
          </p:nvPr>
        </p:nvSpPr>
        <p:spPr>
          <a:xfrm>
            <a:off x="228600" y="533400"/>
            <a:ext cx="8705088" cy="6096000"/>
          </a:xfrm>
        </p:spPr>
        <p:txBody>
          <a:bodyPr>
            <a:normAutofit fontScale="92500"/>
          </a:bodyPr>
          <a:lstStyle/>
          <a:p>
            <a:r>
              <a:rPr lang="en-US" sz="3400" b="1" dirty="0" smtClean="0">
                <a:latin typeface="Andalus" pitchFamily="18" charset="-78"/>
                <a:cs typeface="Andalus" pitchFamily="18" charset="-78"/>
              </a:rPr>
              <a:t>Effluent Treatment Plant: </a:t>
            </a:r>
            <a:endParaRPr lang="en-US" sz="3400" b="1" dirty="0" smtClean="0">
              <a:latin typeface="Andalus" pitchFamily="18" charset="-78"/>
              <a:cs typeface="Andalus" pitchFamily="18" charset="-78"/>
            </a:endParaRPr>
          </a:p>
          <a:p>
            <a:pPr algn="just"/>
            <a:r>
              <a:rPr lang="en-US" sz="2800" dirty="0" smtClean="0">
                <a:latin typeface="Andalus" pitchFamily="18" charset="-78"/>
                <a:cs typeface="Andalus" pitchFamily="18" charset="-78"/>
              </a:rPr>
              <a:t>These </a:t>
            </a:r>
            <a:r>
              <a:rPr lang="en-US" sz="2800" dirty="0" smtClean="0">
                <a:latin typeface="Andalus" pitchFamily="18" charset="-78"/>
                <a:cs typeface="Andalus" pitchFamily="18" charset="-78"/>
              </a:rPr>
              <a:t>effluent treatment plants are used for purifying waste material that is an industrial waste </a:t>
            </a:r>
          </a:p>
          <a:p>
            <a:pPr algn="just"/>
            <a:r>
              <a:rPr lang="en-US" sz="2800" dirty="0" smtClean="0">
                <a:latin typeface="Andalus" pitchFamily="18" charset="-78"/>
                <a:cs typeface="Andalus" pitchFamily="18" charset="-78"/>
              </a:rPr>
              <a:t>These treatment plants help in solving environmental pollution issues without exposing same to open environment</a:t>
            </a:r>
          </a:p>
          <a:p>
            <a:pPr algn="just"/>
            <a:r>
              <a:rPr lang="en-US" sz="2800" dirty="0" smtClean="0">
                <a:latin typeface="Andalus" pitchFamily="18" charset="-78"/>
                <a:cs typeface="Andalus" pitchFamily="18" charset="-78"/>
              </a:rPr>
              <a:t>These effluent treatment plants are known for saving energy and removing pollution effluent with economical operations and also meet stringent pollution control norms </a:t>
            </a:r>
          </a:p>
          <a:p>
            <a:r>
              <a:rPr lang="en-US" sz="2800" dirty="0" smtClean="0">
                <a:latin typeface="Andalus" pitchFamily="18" charset="-78"/>
                <a:cs typeface="Andalus" pitchFamily="18" charset="-78"/>
              </a:rPr>
              <a:t>These effluent treatment plants can treat effluent coming from different areas of </a:t>
            </a:r>
            <a:r>
              <a:rPr lang="en-US" sz="2800" dirty="0" smtClean="0">
                <a:latin typeface="Andalus" pitchFamily="18" charset="-78"/>
                <a:cs typeface="Andalus" pitchFamily="18" charset="-78"/>
              </a:rPr>
              <a:t>plant.</a:t>
            </a:r>
            <a:r>
              <a:rPr lang="en-US" sz="4300" dirty="0" smtClean="0">
                <a:latin typeface="Andalus" pitchFamily="18" charset="-78"/>
                <a:cs typeface="Andalus" pitchFamily="18" charset="-78"/>
              </a:rPr>
              <a:t/>
            </a:r>
            <a:br>
              <a:rPr lang="en-US" sz="4300" dirty="0" smtClean="0">
                <a:latin typeface="Andalus" pitchFamily="18" charset="-78"/>
                <a:cs typeface="Andalus" pitchFamily="18" charset="-78"/>
              </a:rPr>
            </a:br>
            <a:r>
              <a:rPr lang="en-US" sz="4300" dirty="0" smtClean="0">
                <a:latin typeface="Andalus" pitchFamily="18" charset="-78"/>
                <a:cs typeface="Andalus" pitchFamily="18" charset="-78"/>
              </a:rPr>
              <a:t/>
            </a:r>
            <a:br>
              <a:rPr lang="en-US" sz="4300" dirty="0" smtClean="0">
                <a:latin typeface="Andalus" pitchFamily="18" charset="-78"/>
                <a:cs typeface="Andalus" pitchFamily="18" charset="-78"/>
              </a:rPr>
            </a:b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a:bodyPr>
          <a:lstStyle/>
          <a:p>
            <a:pPr algn="ctr"/>
            <a:r>
              <a:rPr lang="en-US" sz="3200" b="1" dirty="0" smtClean="0">
                <a:solidFill>
                  <a:schemeClr val="tx1">
                    <a:lumMod val="65000"/>
                    <a:lumOff val="35000"/>
                  </a:schemeClr>
                </a:solidFill>
                <a:latin typeface="Andalus" pitchFamily="18" charset="-78"/>
                <a:cs typeface="Andalus" pitchFamily="18" charset="-78"/>
              </a:rPr>
              <a:t>Plant Philosophy</a:t>
            </a:r>
            <a:endParaRPr lang="en-US" sz="3200" dirty="0"/>
          </a:p>
        </p:txBody>
      </p:sp>
      <p:sp>
        <p:nvSpPr>
          <p:cNvPr id="3" name="Content Placeholder 2"/>
          <p:cNvSpPr>
            <a:spLocks noGrp="1"/>
          </p:cNvSpPr>
          <p:nvPr>
            <p:ph idx="1"/>
          </p:nvPr>
        </p:nvSpPr>
        <p:spPr>
          <a:xfrm>
            <a:off x="1435608" y="1143000"/>
            <a:ext cx="7498080" cy="5105400"/>
          </a:xfrm>
        </p:spPr>
        <p:txBody>
          <a:bodyPr>
            <a:normAutofit/>
          </a:bodyPr>
          <a:lstStyle/>
          <a:p>
            <a:r>
              <a:rPr lang="en-US" sz="2600" b="1" dirty="0" smtClean="0">
                <a:latin typeface="Andalus" pitchFamily="18" charset="-78"/>
                <a:cs typeface="Andalus" pitchFamily="18" charset="-78"/>
              </a:rPr>
              <a:t>Treatment of Different Effluent Varieties: </a:t>
            </a:r>
            <a:r>
              <a:rPr lang="en-US" sz="2600" dirty="0" smtClean="0">
                <a:latin typeface="Andalus" pitchFamily="18" charset="-78"/>
                <a:cs typeface="Andalus" pitchFamily="18" charset="-78"/>
              </a:rPr>
              <a:t/>
            </a:r>
            <a:br>
              <a:rPr lang="en-US" sz="2600" dirty="0" smtClean="0">
                <a:latin typeface="Andalus" pitchFamily="18" charset="-78"/>
                <a:cs typeface="Andalus" pitchFamily="18" charset="-78"/>
              </a:rPr>
            </a:br>
            <a:r>
              <a:rPr lang="en-US" sz="2600" dirty="0" smtClean="0">
                <a:latin typeface="Andalus" pitchFamily="18" charset="-78"/>
                <a:cs typeface="Andalus" pitchFamily="18" charset="-78"/>
              </a:rPr>
              <a:t>These plants can be designed and developed to successfully handle the treatment demands of different working conditions like - </a:t>
            </a:r>
            <a:br>
              <a:rPr lang="en-US" sz="2600" dirty="0" smtClean="0">
                <a:latin typeface="Andalus" pitchFamily="18" charset="-78"/>
                <a:cs typeface="Andalus" pitchFamily="18" charset="-78"/>
              </a:rPr>
            </a:br>
            <a:r>
              <a:rPr lang="en-US" sz="2600" b="1" dirty="0" smtClean="0">
                <a:latin typeface="Andalus" pitchFamily="18" charset="-78"/>
                <a:cs typeface="Andalus" pitchFamily="18" charset="-78"/>
              </a:rPr>
              <a:t>Oil Water Effluent Treatment: </a:t>
            </a:r>
            <a:r>
              <a:rPr lang="en-US" sz="2600" dirty="0" smtClean="0">
                <a:latin typeface="Andalus" pitchFamily="18" charset="-78"/>
                <a:cs typeface="Andalus" pitchFamily="18" charset="-78"/>
              </a:rPr>
              <a:t>These effluent treatment plants are designed to treat mainly water containing oil effluent </a:t>
            </a:r>
          </a:p>
          <a:p>
            <a:r>
              <a:rPr lang="en-US" sz="2600" dirty="0" smtClean="0">
                <a:latin typeface="Andalus" pitchFamily="18" charset="-78"/>
                <a:cs typeface="Andalus" pitchFamily="18" charset="-78"/>
              </a:rPr>
              <a:t>The oily water can come from different areas like Turbine building, Workshop, Transformer Area</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92162"/>
          </a:xfrm>
        </p:spPr>
        <p:txBody>
          <a:bodyPr>
            <a:normAutofit/>
          </a:bodyPr>
          <a:lstStyle/>
          <a:p>
            <a:pPr algn="ctr"/>
            <a:r>
              <a:rPr lang="en-US" sz="3200" b="1" dirty="0" smtClean="0">
                <a:solidFill>
                  <a:schemeClr val="tx1">
                    <a:lumMod val="65000"/>
                    <a:lumOff val="35000"/>
                  </a:schemeClr>
                </a:solidFill>
                <a:latin typeface="Andalus" pitchFamily="18" charset="-78"/>
                <a:cs typeface="Andalus" pitchFamily="18" charset="-78"/>
              </a:rPr>
              <a:t>Plant Philosophy</a:t>
            </a:r>
            <a:endParaRPr lang="en-US" sz="3200" dirty="0"/>
          </a:p>
        </p:txBody>
      </p:sp>
      <p:sp>
        <p:nvSpPr>
          <p:cNvPr id="3" name="Content Placeholder 2"/>
          <p:cNvSpPr>
            <a:spLocks noGrp="1"/>
          </p:cNvSpPr>
          <p:nvPr>
            <p:ph idx="1"/>
          </p:nvPr>
        </p:nvSpPr>
        <p:spPr>
          <a:xfrm>
            <a:off x="1435608" y="1066800"/>
            <a:ext cx="7498080" cy="5486400"/>
          </a:xfrm>
        </p:spPr>
        <p:txBody>
          <a:bodyPr>
            <a:normAutofit fontScale="77500" lnSpcReduction="20000"/>
          </a:bodyPr>
          <a:lstStyle/>
          <a:p>
            <a:r>
              <a:rPr lang="en-US" sz="3100" b="1" dirty="0" smtClean="0">
                <a:latin typeface="Andalus" pitchFamily="18" charset="-78"/>
                <a:cs typeface="Andalus" pitchFamily="18" charset="-78"/>
              </a:rPr>
              <a:t>Service </a:t>
            </a:r>
            <a:r>
              <a:rPr lang="en-US" sz="3100" b="1" dirty="0" smtClean="0">
                <a:latin typeface="Andalus" pitchFamily="18" charset="-78"/>
                <a:cs typeface="Andalus" pitchFamily="18" charset="-78"/>
              </a:rPr>
              <a:t>Water Effluent Treatment: </a:t>
            </a:r>
            <a:endParaRPr lang="en-US" sz="3100" b="1" dirty="0" smtClean="0">
              <a:latin typeface="Andalus" pitchFamily="18" charset="-78"/>
              <a:cs typeface="Andalus" pitchFamily="18" charset="-78"/>
            </a:endParaRPr>
          </a:p>
          <a:p>
            <a:pPr algn="just">
              <a:buNone/>
            </a:pPr>
            <a:r>
              <a:rPr lang="en-US" sz="3100" dirty="0" smtClean="0">
                <a:latin typeface="Andalus" pitchFamily="18" charset="-78"/>
                <a:cs typeface="Andalus" pitchFamily="18" charset="-78"/>
              </a:rPr>
              <a:t/>
            </a:r>
            <a:br>
              <a:rPr lang="en-US" sz="3100" dirty="0" smtClean="0">
                <a:latin typeface="Andalus" pitchFamily="18" charset="-78"/>
                <a:cs typeface="Andalus" pitchFamily="18" charset="-78"/>
              </a:rPr>
            </a:br>
            <a:r>
              <a:rPr lang="en-US" sz="3100" dirty="0" smtClean="0">
                <a:latin typeface="Andalus" pitchFamily="18" charset="-78"/>
                <a:cs typeface="Andalus" pitchFamily="18" charset="-78"/>
              </a:rPr>
              <a:t>This system allows treatment of effluents that contain turbidity and suspended solids </a:t>
            </a:r>
          </a:p>
          <a:p>
            <a:pPr algn="just">
              <a:buNone/>
            </a:pPr>
            <a:r>
              <a:rPr lang="en-US" sz="3100" dirty="0" smtClean="0">
                <a:latin typeface="Andalus" pitchFamily="18" charset="-78"/>
                <a:cs typeface="Andalus" pitchFamily="18" charset="-78"/>
              </a:rPr>
              <a:t>    Here</a:t>
            </a:r>
            <a:r>
              <a:rPr lang="en-US" sz="3100" dirty="0" smtClean="0">
                <a:latin typeface="Andalus" pitchFamily="18" charset="-78"/>
                <a:cs typeface="Andalus" pitchFamily="18" charset="-78"/>
              </a:rPr>
              <a:t>, service water washing effluents from different areas is commonly collected in a collection pit and pumped to flash mixer where chemical mixing takes place to begin the involved treatment process</a:t>
            </a:r>
          </a:p>
          <a:p>
            <a:r>
              <a:rPr lang="en-US" sz="3100" dirty="0" smtClean="0">
                <a:latin typeface="Andalus" pitchFamily="18" charset="-78"/>
                <a:cs typeface="Andalus" pitchFamily="18" charset="-78"/>
              </a:rPr>
              <a:t/>
            </a:r>
            <a:br>
              <a:rPr lang="en-US" sz="3100" dirty="0" smtClean="0">
                <a:latin typeface="Andalus" pitchFamily="18" charset="-78"/>
                <a:cs typeface="Andalus" pitchFamily="18" charset="-78"/>
              </a:rPr>
            </a:br>
            <a:r>
              <a:rPr lang="en-US" sz="3100" b="1" dirty="0" smtClean="0">
                <a:latin typeface="Andalus" pitchFamily="18" charset="-78"/>
                <a:cs typeface="Andalus" pitchFamily="18" charset="-78"/>
              </a:rPr>
              <a:t>Coal Handling Plant &amp; Coal Storage Effluent Treatment: </a:t>
            </a:r>
            <a:endParaRPr lang="en-US" sz="3100" b="1" dirty="0" smtClean="0">
              <a:latin typeface="Andalus" pitchFamily="18" charset="-78"/>
              <a:cs typeface="Andalus" pitchFamily="18" charset="-78"/>
            </a:endParaRPr>
          </a:p>
          <a:p>
            <a:pPr algn="just">
              <a:buNone/>
            </a:pPr>
            <a:r>
              <a:rPr lang="en-US" sz="3100" dirty="0" smtClean="0">
                <a:latin typeface="Andalus" pitchFamily="18" charset="-78"/>
                <a:cs typeface="Andalus" pitchFamily="18" charset="-78"/>
              </a:rPr>
              <a:t/>
            </a:r>
            <a:br>
              <a:rPr lang="en-US" sz="3100" dirty="0" smtClean="0">
                <a:latin typeface="Andalus" pitchFamily="18" charset="-78"/>
                <a:cs typeface="Andalus" pitchFamily="18" charset="-78"/>
              </a:rPr>
            </a:br>
            <a:r>
              <a:rPr lang="en-US" sz="3100" dirty="0" smtClean="0">
                <a:latin typeface="Andalus" pitchFamily="18" charset="-78"/>
                <a:cs typeface="Andalus" pitchFamily="18" charset="-78"/>
              </a:rPr>
              <a:t>The effluent generated from Coal handling plant and Coal storage area is collected and led through the involved treatment process that leads to decanted water pumped to central monitoring basin</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chemeClr val="tx1">
                    <a:lumMod val="65000"/>
                    <a:lumOff val="35000"/>
                  </a:schemeClr>
                </a:solidFill>
                <a:latin typeface="Andalus" pitchFamily="18" charset="-78"/>
                <a:cs typeface="Andalus" pitchFamily="18" charset="-78"/>
              </a:rPr>
              <a:t>Plant Philosophy</a:t>
            </a:r>
            <a:endParaRPr lang="en-US" sz="3200" dirty="0"/>
          </a:p>
        </p:txBody>
      </p:sp>
      <p:sp>
        <p:nvSpPr>
          <p:cNvPr id="3" name="Content Placeholder 2"/>
          <p:cNvSpPr>
            <a:spLocks noGrp="1"/>
          </p:cNvSpPr>
          <p:nvPr>
            <p:ph idx="1"/>
          </p:nvPr>
        </p:nvSpPr>
        <p:spPr>
          <a:xfrm>
            <a:off x="1435608" y="1219200"/>
            <a:ext cx="7498080" cy="5029200"/>
          </a:xfrm>
        </p:spPr>
        <p:txBody>
          <a:bodyPr>
            <a:normAutofit fontScale="62500" lnSpcReduction="20000"/>
          </a:bodyPr>
          <a:lstStyle/>
          <a:p>
            <a:r>
              <a:rPr lang="en-US" sz="3400" b="1" dirty="0" smtClean="0">
                <a:latin typeface="Andalus" pitchFamily="18" charset="-78"/>
                <a:cs typeface="Andalus" pitchFamily="18" charset="-78"/>
              </a:rPr>
              <a:t>Sludge Handling System: </a:t>
            </a:r>
            <a:endParaRPr lang="en-US" sz="3400" b="1" dirty="0" smtClean="0">
              <a:latin typeface="Andalus" pitchFamily="18" charset="-78"/>
              <a:cs typeface="Andalus" pitchFamily="18" charset="-78"/>
            </a:endParaRPr>
          </a:p>
          <a:p>
            <a:pPr>
              <a:buNone/>
            </a:pPr>
            <a:r>
              <a:rPr lang="en-US" sz="3400" dirty="0" smtClean="0">
                <a:latin typeface="Andalus" pitchFamily="18" charset="-78"/>
                <a:cs typeface="Andalus" pitchFamily="18" charset="-78"/>
              </a:rPr>
              <a:t/>
            </a:r>
            <a:br>
              <a:rPr lang="en-US" sz="3400" dirty="0" smtClean="0">
                <a:latin typeface="Andalus" pitchFamily="18" charset="-78"/>
                <a:cs typeface="Andalus" pitchFamily="18" charset="-78"/>
              </a:rPr>
            </a:br>
            <a:r>
              <a:rPr lang="en-US" sz="3400" dirty="0" smtClean="0">
                <a:latin typeface="Andalus" pitchFamily="18" charset="-78"/>
                <a:cs typeface="Andalus" pitchFamily="18" charset="-78"/>
              </a:rPr>
              <a:t>Here, sludge collected from different clarifiers is pumped through sludge thickener and after completing of the process, supernatant recycled back to main clarifier</a:t>
            </a:r>
          </a:p>
          <a:p>
            <a:pPr algn="just"/>
            <a:r>
              <a:rPr lang="en-US" sz="3400" dirty="0" smtClean="0">
                <a:latin typeface="Andalus" pitchFamily="18" charset="-78"/>
                <a:cs typeface="Andalus" pitchFamily="18" charset="-78"/>
              </a:rPr>
              <a:t/>
            </a:r>
            <a:br>
              <a:rPr lang="en-US" sz="3400" dirty="0" smtClean="0">
                <a:latin typeface="Andalus" pitchFamily="18" charset="-78"/>
                <a:cs typeface="Andalus" pitchFamily="18" charset="-78"/>
              </a:rPr>
            </a:br>
            <a:r>
              <a:rPr lang="en-US" sz="3400" b="1" dirty="0" smtClean="0">
                <a:latin typeface="Andalus" pitchFamily="18" charset="-78"/>
                <a:cs typeface="Andalus" pitchFamily="18" charset="-78"/>
              </a:rPr>
              <a:t>Features:</a:t>
            </a:r>
            <a:r>
              <a:rPr lang="en-US" sz="3400" dirty="0" smtClean="0">
                <a:latin typeface="Andalus" pitchFamily="18" charset="-78"/>
                <a:cs typeface="Andalus" pitchFamily="18" charset="-78"/>
              </a:rPr>
              <a:t/>
            </a:r>
            <a:br>
              <a:rPr lang="en-US" sz="3400" dirty="0" smtClean="0">
                <a:latin typeface="Andalus" pitchFamily="18" charset="-78"/>
                <a:cs typeface="Andalus" pitchFamily="18" charset="-78"/>
              </a:rPr>
            </a:br>
            <a:r>
              <a:rPr lang="en-US" sz="3400" dirty="0" smtClean="0">
                <a:latin typeface="Andalus" pitchFamily="18" charset="-78"/>
                <a:cs typeface="Andalus" pitchFamily="18" charset="-78"/>
              </a:rPr>
              <a:t>The success achieved by us is attributed to our perfect understanding of the processes involved in waste treatment and in-house capability to conduct studies and thus selecting best combinations of unit operations as provided in the systems to the customers. Some of the standard features of the </a:t>
            </a:r>
            <a:r>
              <a:rPr lang="en-US" sz="3400" dirty="0" smtClean="0">
                <a:latin typeface="Andalus" pitchFamily="18" charset="-78"/>
                <a:cs typeface="Andalus" pitchFamily="18" charset="-78"/>
              </a:rPr>
              <a:t>systems include:</a:t>
            </a:r>
          </a:p>
          <a:p>
            <a:pPr algn="just"/>
            <a:r>
              <a:rPr lang="en-US" sz="3400" dirty="0" smtClean="0">
                <a:latin typeface="Andalus" pitchFamily="18" charset="-78"/>
                <a:cs typeface="Andalus" pitchFamily="18" charset="-78"/>
              </a:rPr>
              <a:t>Operates </a:t>
            </a:r>
            <a:r>
              <a:rPr lang="en-US" sz="3400" dirty="0" smtClean="0">
                <a:latin typeface="Andalus" pitchFamily="18" charset="-78"/>
                <a:cs typeface="Andalus" pitchFamily="18" charset="-78"/>
              </a:rPr>
              <a:t>on both aerobic and anaerobic process </a:t>
            </a:r>
          </a:p>
          <a:p>
            <a:pPr algn="just"/>
            <a:r>
              <a:rPr lang="en-US" sz="3400" dirty="0" smtClean="0">
                <a:latin typeface="Andalus" pitchFamily="18" charset="-78"/>
                <a:cs typeface="Andalus" pitchFamily="18" charset="-78"/>
              </a:rPr>
              <a:t>Reduces BOD, COD, TSS in industrial effluents </a:t>
            </a:r>
          </a:p>
          <a:p>
            <a:pPr algn="just"/>
            <a:r>
              <a:rPr lang="en-US" sz="3400" dirty="0" smtClean="0">
                <a:latin typeface="Andalus" pitchFamily="18" charset="-78"/>
                <a:cs typeface="Andalus" pitchFamily="18" charset="-78"/>
              </a:rPr>
              <a:t>Constructed in RCC as per design definitions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295400"/>
          </a:xfrm>
        </p:spPr>
        <p:txBody>
          <a:bodyPr>
            <a:normAutofit/>
          </a:bodyPr>
          <a:lstStyle/>
          <a:p>
            <a:pPr algn="just"/>
            <a:r>
              <a:rPr lang="en-US" sz="3000" b="1" dirty="0" smtClean="0">
                <a:latin typeface="Andalus" pitchFamily="18" charset="-78"/>
                <a:cs typeface="Andalus" pitchFamily="18" charset="-78"/>
              </a:rPr>
              <a:t>Following are the various application areas of the plant:</a:t>
            </a:r>
            <a:r>
              <a:rPr lang="en-US" sz="4400" dirty="0" smtClean="0">
                <a:latin typeface="Andalus" pitchFamily="18" charset="-78"/>
                <a:cs typeface="Andalus" pitchFamily="18" charset="-78"/>
              </a:rPr>
              <a:t/>
            </a:r>
            <a:br>
              <a:rPr lang="en-US" sz="4400" dirty="0" smtClean="0">
                <a:latin typeface="Andalus" pitchFamily="18" charset="-78"/>
                <a:cs typeface="Andalus" pitchFamily="18" charset="-78"/>
              </a:rPr>
            </a:br>
            <a:endParaRPr lang="en-US" dirty="0"/>
          </a:p>
        </p:txBody>
      </p:sp>
      <p:sp>
        <p:nvSpPr>
          <p:cNvPr id="3" name="Subtitle 2"/>
          <p:cNvSpPr>
            <a:spLocks noGrp="1"/>
          </p:cNvSpPr>
          <p:nvPr>
            <p:ph type="subTitle" idx="1"/>
          </p:nvPr>
        </p:nvSpPr>
        <p:spPr>
          <a:xfrm>
            <a:off x="990600" y="762000"/>
            <a:ext cx="7848600" cy="5791200"/>
          </a:xfrm>
        </p:spPr>
        <p:txBody>
          <a:bodyPr>
            <a:normAutofit/>
          </a:bodyPr>
          <a:lstStyle/>
          <a:p>
            <a:pPr algn="just"/>
            <a:r>
              <a:rPr lang="en-US" sz="3200" dirty="0" smtClean="0">
                <a:latin typeface="Andalus" pitchFamily="18" charset="-78"/>
                <a:cs typeface="Andalus" pitchFamily="18" charset="-78"/>
              </a:rPr>
              <a:t> </a:t>
            </a:r>
          </a:p>
          <a:p>
            <a:pPr algn="just"/>
            <a:r>
              <a:rPr lang="en-US" sz="3200" dirty="0" smtClean="0">
                <a:latin typeface="Andalus" pitchFamily="18" charset="-78"/>
                <a:cs typeface="Andalus" pitchFamily="18" charset="-78"/>
              </a:rPr>
              <a:t>Paint shop</a:t>
            </a:r>
          </a:p>
          <a:p>
            <a:pPr algn="just"/>
            <a:r>
              <a:rPr lang="en-US" sz="3200" dirty="0" smtClean="0">
                <a:latin typeface="Andalus" pitchFamily="18" charset="-78"/>
                <a:cs typeface="Andalus" pitchFamily="18" charset="-78"/>
              </a:rPr>
              <a:t>Dairy &amp; food industry</a:t>
            </a:r>
          </a:p>
          <a:p>
            <a:pPr algn="just"/>
            <a:r>
              <a:rPr lang="en-US" sz="3200" dirty="0" smtClean="0">
                <a:latin typeface="Andalus" pitchFamily="18" charset="-78"/>
                <a:cs typeface="Andalus" pitchFamily="18" charset="-78"/>
              </a:rPr>
              <a:t>Paper mills</a:t>
            </a:r>
          </a:p>
          <a:p>
            <a:pPr algn="just"/>
            <a:r>
              <a:rPr lang="en-US" sz="3200" dirty="0" smtClean="0">
                <a:latin typeface="Andalus" pitchFamily="18" charset="-78"/>
                <a:cs typeface="Andalus" pitchFamily="18" charset="-78"/>
              </a:rPr>
              <a:t>Oil </a:t>
            </a:r>
            <a:r>
              <a:rPr lang="en-US" sz="3200" dirty="0" smtClean="0">
                <a:latin typeface="Andalus" pitchFamily="18" charset="-78"/>
                <a:cs typeface="Andalus" pitchFamily="18" charset="-78"/>
              </a:rPr>
              <a:t>refineries</a:t>
            </a:r>
          </a:p>
          <a:p>
            <a:pPr algn="just"/>
            <a:r>
              <a:rPr lang="en-US" sz="3200" b="1" dirty="0" smtClean="0">
                <a:solidFill>
                  <a:schemeClr val="accent3"/>
                </a:solidFill>
                <a:latin typeface="Andalus" pitchFamily="18" charset="-78"/>
                <a:cs typeface="Andalus" pitchFamily="18" charset="-78"/>
              </a:rPr>
              <a:t>Power Plants</a:t>
            </a:r>
            <a:endParaRPr lang="en-US" sz="3200" b="1" dirty="0" smtClean="0">
              <a:solidFill>
                <a:schemeClr val="accent3"/>
              </a:solidFill>
              <a:latin typeface="Andalus" pitchFamily="18" charset="-78"/>
              <a:cs typeface="Andalus" pitchFamily="18" charset="-78"/>
            </a:endParaRPr>
          </a:p>
          <a:p>
            <a:pPr algn="just"/>
            <a:r>
              <a:rPr lang="en-US" sz="3200" dirty="0" smtClean="0">
                <a:latin typeface="Andalus" pitchFamily="18" charset="-78"/>
                <a:cs typeface="Andalus" pitchFamily="18" charset="-78"/>
              </a:rPr>
              <a:t>Leather industry</a:t>
            </a:r>
          </a:p>
          <a:p>
            <a:pPr algn="just"/>
            <a:r>
              <a:rPr lang="en-US" sz="3200" dirty="0" smtClean="0">
                <a:latin typeface="Andalus" pitchFamily="18" charset="-78"/>
                <a:cs typeface="Andalus" pitchFamily="18" charset="-78"/>
              </a:rPr>
              <a:t>Glass factories</a:t>
            </a:r>
          </a:p>
          <a:p>
            <a:pPr algn="just"/>
            <a:r>
              <a:rPr lang="en-US" sz="3200" dirty="0" smtClean="0">
                <a:latin typeface="Andalus" pitchFamily="18" charset="-78"/>
                <a:cs typeface="Andalus" pitchFamily="18" charset="-78"/>
              </a:rPr>
              <a:t>Chemical and processing industries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3"/>
                </a:solidFill>
              </a:rPr>
              <a:t>Thank you</a:t>
            </a:r>
            <a:endParaRPr lang="en-US" b="1" dirty="0">
              <a:solidFill>
                <a:schemeClr val="accent3"/>
              </a:solidFill>
            </a:endParaRPr>
          </a:p>
        </p:txBody>
      </p:sp>
      <p:pic>
        <p:nvPicPr>
          <p:cNvPr id="4" name="Content Placeholder 3" descr="thankyou.jpg"/>
          <p:cNvPicPr>
            <a:picLocks noGrp="1" noChangeAspect="1"/>
          </p:cNvPicPr>
          <p:nvPr>
            <p:ph idx="1"/>
          </p:nvPr>
        </p:nvPicPr>
        <p:blipFill>
          <a:blip r:embed="rId2"/>
          <a:stretch>
            <a:fillRect/>
          </a:stretch>
        </p:blipFill>
        <p:spPr>
          <a:xfrm>
            <a:off x="1066800" y="1600200"/>
            <a:ext cx="7391399" cy="4953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2800" b="1" dirty="0" smtClean="0">
                <a:solidFill>
                  <a:srgbClr val="FF0000"/>
                </a:solidFill>
              </a:rPr>
              <a:t>What is Effluent system</a:t>
            </a:r>
            <a:endParaRPr lang="en-US" sz="2800" b="1" dirty="0">
              <a:solidFill>
                <a:srgbClr val="FF0000"/>
              </a:solidFill>
            </a:endParaRPr>
          </a:p>
        </p:txBody>
      </p:sp>
      <p:sp>
        <p:nvSpPr>
          <p:cNvPr id="3" name="Content Placeholder 2"/>
          <p:cNvSpPr>
            <a:spLocks noGrp="1"/>
          </p:cNvSpPr>
          <p:nvPr>
            <p:ph idx="1"/>
          </p:nvPr>
        </p:nvSpPr>
        <p:spPr>
          <a:xfrm>
            <a:off x="457200" y="1447800"/>
            <a:ext cx="8229600" cy="4678363"/>
          </a:xfrm>
        </p:spPr>
        <p:txBody>
          <a:bodyPr>
            <a:normAutofit/>
          </a:bodyPr>
          <a:lstStyle/>
          <a:p>
            <a:pPr algn="just"/>
            <a:r>
              <a:rPr lang="en-US" sz="2400" dirty="0" smtClean="0">
                <a:latin typeface="Andalus" pitchFamily="18" charset="-78"/>
                <a:cs typeface="Andalus" pitchFamily="18" charset="-78"/>
              </a:rPr>
              <a:t>Effluent is defined by the </a:t>
            </a:r>
            <a:r>
              <a:rPr lang="en-US" sz="2400" dirty="0" smtClean="0">
                <a:latin typeface="Andalus" pitchFamily="18" charset="-78"/>
                <a:cs typeface="Andalus" pitchFamily="18" charset="-78"/>
                <a:hlinkClick r:id="rId2" tooltip="United States Environmental Protection Agency"/>
              </a:rPr>
              <a:t>United States Environmental Protection Agency</a:t>
            </a:r>
            <a:r>
              <a:rPr lang="en-US" sz="2400" dirty="0" smtClean="0">
                <a:latin typeface="Andalus" pitchFamily="18" charset="-78"/>
                <a:cs typeface="Andalus" pitchFamily="18" charset="-78"/>
              </a:rPr>
              <a:t> as “</a:t>
            </a:r>
            <a:r>
              <a:rPr lang="en-US" sz="2400" i="1" dirty="0" smtClean="0">
                <a:latin typeface="Andalus" pitchFamily="18" charset="-78"/>
                <a:cs typeface="Andalus" pitchFamily="18" charset="-78"/>
              </a:rPr>
              <a:t>wastewater - treated or untreated - that flows out of a treatment plant, sewer, or industrial outfall. Generally refers to wastes discharged into surface waters</a:t>
            </a:r>
            <a:r>
              <a:rPr lang="en-US" sz="2400" dirty="0" smtClean="0">
                <a:latin typeface="Andalus" pitchFamily="18" charset="-78"/>
                <a:cs typeface="Andalus" pitchFamily="18" charset="-78"/>
              </a:rPr>
              <a:t>”.</a:t>
            </a:r>
          </a:p>
          <a:p>
            <a:pPr algn="just"/>
            <a:endParaRPr lang="en-US" sz="2400" dirty="0">
              <a:latin typeface="Andalus" pitchFamily="18" charset="-78"/>
              <a:cs typeface="Andalus" pitchFamily="18" charset="-78"/>
            </a:endParaRPr>
          </a:p>
        </p:txBody>
      </p:sp>
      <p:pic>
        <p:nvPicPr>
          <p:cNvPr id="4" name="Picture 3" descr="effulent.png"/>
          <p:cNvPicPr>
            <a:picLocks noChangeAspect="1"/>
          </p:cNvPicPr>
          <p:nvPr/>
        </p:nvPicPr>
        <p:blipFill>
          <a:blip r:embed="rId3"/>
          <a:stretch>
            <a:fillRect/>
          </a:stretch>
        </p:blipFill>
        <p:spPr>
          <a:xfrm>
            <a:off x="990600" y="3124200"/>
            <a:ext cx="7696200" cy="3352800"/>
          </a:xfrm>
          <a:prstGeom prst="rect">
            <a:avLst/>
          </a:prstGeom>
        </p:spPr>
      </p:pic>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2800" b="1" dirty="0" smtClean="0">
                <a:solidFill>
                  <a:srgbClr val="FF0000"/>
                </a:solidFill>
              </a:rPr>
              <a:t>Strategies</a:t>
            </a:r>
            <a:endParaRPr lang="en-US" sz="2800" b="1" dirty="0">
              <a:solidFill>
                <a:srgbClr val="FF0000"/>
              </a:solidFill>
            </a:endParaRPr>
          </a:p>
        </p:txBody>
      </p:sp>
      <p:sp>
        <p:nvSpPr>
          <p:cNvPr id="3" name="Content Placeholder 2"/>
          <p:cNvSpPr>
            <a:spLocks noGrp="1"/>
          </p:cNvSpPr>
          <p:nvPr>
            <p:ph idx="1"/>
          </p:nvPr>
        </p:nvSpPr>
        <p:spPr/>
        <p:txBody>
          <a:bodyPr>
            <a:normAutofit/>
          </a:bodyPr>
          <a:lstStyle/>
          <a:p>
            <a:pPr algn="just"/>
            <a:r>
              <a:rPr lang="en-US" sz="2400" dirty="0" smtClean="0">
                <a:latin typeface="Andalus" pitchFamily="18" charset="-78"/>
                <a:cs typeface="Andalus" pitchFamily="18" charset="-78"/>
              </a:rPr>
              <a:t>In the context of a </a:t>
            </a:r>
            <a:r>
              <a:rPr lang="en-US" sz="2400" dirty="0" smtClean="0">
                <a:latin typeface="Andalus" pitchFamily="18" charset="-78"/>
                <a:cs typeface="Andalus" pitchFamily="18" charset="-78"/>
                <a:hlinkClick r:id="rId2" tooltip="Thermal power station"/>
              </a:rPr>
              <a:t>thermal power station</a:t>
            </a:r>
            <a:r>
              <a:rPr lang="en-US" sz="2400" dirty="0" smtClean="0">
                <a:latin typeface="Andalus" pitchFamily="18" charset="-78"/>
                <a:cs typeface="Andalus" pitchFamily="18" charset="-78"/>
              </a:rPr>
              <a:t>, the output of the scraper chain system may be referred to as the effluent water, which is noticeably warmer than the environment. Effluent only refers to liquid discharge.</a:t>
            </a:r>
          </a:p>
          <a:p>
            <a:pPr algn="just"/>
            <a:r>
              <a:rPr lang="en-US" sz="2400" dirty="0" smtClean="0">
                <a:latin typeface="Andalus" pitchFamily="18" charset="-78"/>
                <a:cs typeface="Andalus" pitchFamily="18" charset="-78"/>
              </a:rPr>
              <a:t>In </a:t>
            </a:r>
            <a:r>
              <a:rPr lang="en-US" sz="2400" dirty="0" smtClean="0">
                <a:solidFill>
                  <a:srgbClr val="FF0000"/>
                </a:solidFill>
                <a:latin typeface="Andalus" pitchFamily="18" charset="-78"/>
                <a:cs typeface="Andalus" pitchFamily="18" charset="-78"/>
              </a:rPr>
              <a:t>crescent power limited </a:t>
            </a:r>
            <a:r>
              <a:rPr lang="en-US" sz="2400" dirty="0" smtClean="0">
                <a:latin typeface="Andalus" pitchFamily="18" charset="-78"/>
                <a:cs typeface="Andalus" pitchFamily="18" charset="-78"/>
              </a:rPr>
              <a:t>this effluent water is re-cycled and send back to the originating source and the slurry water from collecting sump pit sent to HCSD system.</a:t>
            </a:r>
            <a:endParaRPr lang="en-US" sz="2400" dirty="0">
              <a:latin typeface="Andalus" pitchFamily="18" charset="-78"/>
              <a:cs typeface="Andalus" pitchFamily="18" charset="-78"/>
            </a:endParaRPr>
          </a:p>
        </p:txBody>
      </p:sp>
    </p:spTree>
  </p:cSld>
  <p:clrMapOvr>
    <a:masterClrMapping/>
  </p:clrMapOvr>
  <p:transition>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chemeClr val="tx2">
                    <a:lumMod val="60000"/>
                    <a:lumOff val="40000"/>
                  </a:schemeClr>
                </a:solidFill>
              </a:rPr>
              <a:t>Over View of WWRS</a:t>
            </a:r>
            <a:endParaRPr lang="en-US" b="1" dirty="0">
              <a:solidFill>
                <a:schemeClr val="tx2">
                  <a:lumMod val="60000"/>
                  <a:lumOff val="40000"/>
                </a:schemeClr>
              </a:solidFill>
            </a:endParaRPr>
          </a:p>
        </p:txBody>
      </p:sp>
      <p:pic>
        <p:nvPicPr>
          <p:cNvPr id="4" name="Content Placeholder 3" descr="WWRS.png"/>
          <p:cNvPicPr>
            <a:picLocks noGrp="1" noChangeAspect="1"/>
          </p:cNvPicPr>
          <p:nvPr>
            <p:ph idx="1"/>
          </p:nvPr>
        </p:nvPicPr>
        <p:blipFill>
          <a:blip r:embed="rId2"/>
          <a:stretch>
            <a:fillRect/>
          </a:stretch>
        </p:blipFill>
        <p:spPr>
          <a:xfrm>
            <a:off x="1435100" y="2159813"/>
            <a:ext cx="7499350" cy="3376573"/>
          </a:xfrm>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584664"/>
          </a:xfrm>
        </p:spPr>
        <p:txBody>
          <a:bodyPr>
            <a:normAutofit/>
          </a:bodyPr>
          <a:lstStyle/>
          <a:p>
            <a:pPr algn="ctr"/>
            <a:r>
              <a:rPr lang="en-US" sz="3200" dirty="0" smtClean="0">
                <a:solidFill>
                  <a:schemeClr val="accent6">
                    <a:lumMod val="50000"/>
                  </a:schemeClr>
                </a:solidFill>
              </a:rPr>
              <a:t>Specifications</a:t>
            </a:r>
            <a:endParaRPr lang="en-US" sz="3200" dirty="0">
              <a:solidFill>
                <a:schemeClr val="accent6">
                  <a:lumMod val="50000"/>
                </a:schemeClr>
              </a:solidFill>
            </a:endParaRPr>
          </a:p>
        </p:txBody>
      </p:sp>
      <p:sp>
        <p:nvSpPr>
          <p:cNvPr id="3" name="Content Placeholder 2"/>
          <p:cNvSpPr>
            <a:spLocks noGrp="1"/>
          </p:cNvSpPr>
          <p:nvPr>
            <p:ph idx="1"/>
          </p:nvPr>
        </p:nvSpPr>
        <p:spPr>
          <a:xfrm>
            <a:off x="457200" y="1447800"/>
            <a:ext cx="8229600" cy="4953000"/>
          </a:xfrm>
        </p:spPr>
        <p:txBody>
          <a:bodyPr>
            <a:normAutofit fontScale="92500" lnSpcReduction="10000"/>
          </a:bodyPr>
          <a:lstStyle/>
          <a:p>
            <a:pPr algn="just"/>
            <a:r>
              <a:rPr lang="en-US" sz="2400" dirty="0" smtClean="0">
                <a:solidFill>
                  <a:schemeClr val="accent6">
                    <a:lumMod val="50000"/>
                  </a:schemeClr>
                </a:solidFill>
              </a:rPr>
              <a:t>SCC Water Flow inlet– 30m3/Hr</a:t>
            </a:r>
          </a:p>
          <a:p>
            <a:pPr algn="just"/>
            <a:r>
              <a:rPr lang="en-US" sz="2400" dirty="0" smtClean="0">
                <a:solidFill>
                  <a:schemeClr val="accent6">
                    <a:lumMod val="50000"/>
                  </a:schemeClr>
                </a:solidFill>
              </a:rPr>
              <a:t>PH- 6 to 9</a:t>
            </a:r>
          </a:p>
          <a:p>
            <a:pPr algn="just"/>
            <a:r>
              <a:rPr lang="en-US" sz="2400" dirty="0" smtClean="0">
                <a:solidFill>
                  <a:schemeClr val="accent6">
                    <a:lumMod val="50000"/>
                  </a:schemeClr>
                </a:solidFill>
              </a:rPr>
              <a:t>TSS – 1140mg/l</a:t>
            </a:r>
          </a:p>
          <a:p>
            <a:pPr algn="just">
              <a:buNone/>
            </a:pPr>
            <a:endParaRPr lang="en-US" sz="2400" dirty="0" smtClean="0"/>
          </a:p>
          <a:p>
            <a:pPr algn="just"/>
            <a:r>
              <a:rPr lang="en-US" sz="2400" dirty="0" smtClean="0">
                <a:solidFill>
                  <a:schemeClr val="accent1"/>
                </a:solidFill>
              </a:rPr>
              <a:t>ETP Flow – 15m3/hr</a:t>
            </a:r>
          </a:p>
          <a:p>
            <a:pPr algn="just"/>
            <a:r>
              <a:rPr lang="en-US" sz="2400" dirty="0" smtClean="0">
                <a:solidFill>
                  <a:schemeClr val="accent1"/>
                </a:solidFill>
              </a:rPr>
              <a:t>Sludge Transfer Pump Flow – 5m3/hr</a:t>
            </a:r>
          </a:p>
          <a:p>
            <a:pPr algn="just"/>
            <a:r>
              <a:rPr lang="en-US" sz="2400" dirty="0" smtClean="0">
                <a:solidFill>
                  <a:schemeClr val="accent1"/>
                </a:solidFill>
              </a:rPr>
              <a:t>Air Blower – 30m3/hr , 0.3kg/cm2</a:t>
            </a:r>
          </a:p>
          <a:p>
            <a:pPr algn="just"/>
            <a:r>
              <a:rPr lang="en-US" sz="2400" dirty="0" smtClean="0">
                <a:solidFill>
                  <a:schemeClr val="accent1"/>
                </a:solidFill>
              </a:rPr>
              <a:t>Lime Dosing – 50lit/Hr</a:t>
            </a:r>
          </a:p>
          <a:p>
            <a:pPr algn="just"/>
            <a:r>
              <a:rPr lang="en-US" sz="2400" dirty="0" smtClean="0">
                <a:solidFill>
                  <a:schemeClr val="accent1"/>
                </a:solidFill>
              </a:rPr>
              <a:t>Poly Dosing – 30 lit/Hr</a:t>
            </a:r>
          </a:p>
          <a:p>
            <a:pPr algn="just">
              <a:buNone/>
            </a:pPr>
            <a:endParaRPr lang="en-US" sz="2400" dirty="0" smtClean="0"/>
          </a:p>
          <a:p>
            <a:pPr algn="just"/>
            <a:r>
              <a:rPr lang="en-US" sz="2400" dirty="0" smtClean="0">
                <a:solidFill>
                  <a:schemeClr val="accent6">
                    <a:lumMod val="50000"/>
                  </a:schemeClr>
                </a:solidFill>
              </a:rPr>
              <a:t>Recycle SCC Water Flow – 28m3/Hr</a:t>
            </a:r>
          </a:p>
          <a:p>
            <a:pPr algn="just"/>
            <a:r>
              <a:rPr lang="en-US" sz="2400" dirty="0" smtClean="0">
                <a:solidFill>
                  <a:schemeClr val="accent6">
                    <a:lumMod val="50000"/>
                  </a:schemeClr>
                </a:solidFill>
              </a:rPr>
              <a:t>PH- 6 TO 9</a:t>
            </a:r>
          </a:p>
          <a:p>
            <a:pPr algn="just"/>
            <a:r>
              <a:rPr lang="en-US" sz="2400" dirty="0" smtClean="0">
                <a:solidFill>
                  <a:schemeClr val="accent6">
                    <a:lumMod val="50000"/>
                  </a:schemeClr>
                </a:solidFill>
              </a:rPr>
              <a:t>TSS- &lt;60mg/l</a:t>
            </a:r>
            <a:endParaRPr lang="en-US" sz="2400" dirty="0">
              <a:solidFill>
                <a:schemeClr val="accent6">
                  <a:lumMod val="50000"/>
                </a:schemeClr>
              </a:solidFill>
            </a:endParaRPr>
          </a:p>
        </p:txBody>
      </p:sp>
    </p:spTree>
  </p:cSld>
  <p:clrMapOvr>
    <a:masterClrMapping/>
  </p:clrMapOvr>
  <p:transition>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a:bodyPr>
          <a:lstStyle/>
          <a:p>
            <a:pPr algn="ctr"/>
            <a:r>
              <a:rPr lang="en-US" sz="3200" b="1" dirty="0" smtClean="0">
                <a:solidFill>
                  <a:schemeClr val="accent3">
                    <a:lumMod val="60000"/>
                    <a:lumOff val="40000"/>
                  </a:schemeClr>
                </a:solidFill>
                <a:latin typeface="Andalus" pitchFamily="18" charset="-78"/>
                <a:cs typeface="Andalus" pitchFamily="18" charset="-78"/>
              </a:rPr>
              <a:t>Operational Process</a:t>
            </a:r>
            <a:endParaRPr lang="en-US" sz="3200" b="1" dirty="0">
              <a:solidFill>
                <a:schemeClr val="accent3">
                  <a:lumMod val="60000"/>
                  <a:lumOff val="40000"/>
                </a:schemeClr>
              </a:solidFill>
              <a:latin typeface="Andalus" pitchFamily="18" charset="-78"/>
              <a:cs typeface="Andalus" pitchFamily="18" charset="-78"/>
            </a:endParaRPr>
          </a:p>
        </p:txBody>
      </p:sp>
      <p:sp>
        <p:nvSpPr>
          <p:cNvPr id="3" name="Content Placeholder 2"/>
          <p:cNvSpPr>
            <a:spLocks noGrp="1"/>
          </p:cNvSpPr>
          <p:nvPr>
            <p:ph idx="1"/>
          </p:nvPr>
        </p:nvSpPr>
        <p:spPr>
          <a:xfrm>
            <a:off x="381000" y="1143000"/>
            <a:ext cx="8552688" cy="5334000"/>
          </a:xfrm>
        </p:spPr>
        <p:txBody>
          <a:bodyPr>
            <a:normAutofit fontScale="92500"/>
          </a:bodyPr>
          <a:lstStyle/>
          <a:p>
            <a:r>
              <a:rPr lang="en-US" sz="2400" dirty="0" smtClean="0">
                <a:latin typeface="Andalus" pitchFamily="18" charset="-78"/>
                <a:cs typeface="Andalus" pitchFamily="18" charset="-78"/>
              </a:rPr>
              <a:t>The waste water coming from boiler-1 &amp; boiler 2 , scrapper chain conveyor at a flow rate of 30m3/Hr get collected at sump pit. Air blower are providing air to the waste water deposited at sump pit from bottom fitted nozzle to avoid sedimentation of ash at the bottom of pit.</a:t>
            </a:r>
          </a:p>
          <a:p>
            <a:r>
              <a:rPr lang="en-US" sz="2400" dirty="0" smtClean="0">
                <a:latin typeface="Andalus" pitchFamily="18" charset="-78"/>
                <a:cs typeface="Andalus" pitchFamily="18" charset="-78"/>
              </a:rPr>
              <a:t>The effluent transfer pump transfer this waste water to flash mixture tank after lime and poly dosing.</a:t>
            </a:r>
          </a:p>
          <a:p>
            <a:r>
              <a:rPr lang="en-US" sz="2400" dirty="0" smtClean="0">
                <a:latin typeface="Andalus" pitchFamily="18" charset="-78"/>
                <a:cs typeface="Andalus" pitchFamily="18" charset="-78"/>
              </a:rPr>
              <a:t>These dosing are done to maintain the PH of the water at continuous basis.</a:t>
            </a:r>
          </a:p>
          <a:p>
            <a:r>
              <a:rPr lang="en-US" sz="2400" dirty="0" smtClean="0">
                <a:latin typeface="Andalus" pitchFamily="18" charset="-78"/>
                <a:cs typeface="Andalus" pitchFamily="18" charset="-78"/>
              </a:rPr>
              <a:t>Then it is transferred to frocculator  tank for better stirring of treated water and final sedimentation of ash is done in plate settler tank , where 90-95% of ash removed and send to sludge sump pit and the treated fresh water is again recycled to scrapper chain conveyor.</a:t>
            </a:r>
          </a:p>
          <a:p>
            <a:r>
              <a:rPr lang="en-US" sz="2400" dirty="0" smtClean="0">
                <a:latin typeface="Andalus" pitchFamily="18" charset="-78"/>
                <a:cs typeface="Andalus" pitchFamily="18" charset="-78"/>
              </a:rPr>
              <a:t>The two number of sludge pump transfer the sludge to HCSD Plant.</a:t>
            </a:r>
          </a:p>
          <a:p>
            <a:endParaRPr lang="en-US" sz="2400" dirty="0" smtClean="0">
              <a:latin typeface="Andalus" pitchFamily="18" charset="-78"/>
              <a:cs typeface="Andalus" pitchFamily="18" charset="-78"/>
            </a:endParaRPr>
          </a:p>
          <a:p>
            <a:endParaRPr lang="en-US" sz="2400" dirty="0">
              <a:latin typeface="Andalus" pitchFamily="18" charset="-78"/>
              <a:cs typeface="Andalus" pitchFamily="18"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t>SLD FOR 415V PDB OF WWRS</a:t>
            </a:r>
            <a:endParaRPr lang="en-US" sz="2800" b="1" dirty="0"/>
          </a:p>
        </p:txBody>
      </p:sp>
      <p:pic>
        <p:nvPicPr>
          <p:cNvPr id="4" name="Content Placeholder 3" descr="SLD-ETP.png"/>
          <p:cNvPicPr>
            <a:picLocks noGrp="1" noChangeAspect="1"/>
          </p:cNvPicPr>
          <p:nvPr>
            <p:ph idx="1"/>
          </p:nvPr>
        </p:nvPicPr>
        <p:blipFill>
          <a:blip r:embed="rId2"/>
          <a:stretch>
            <a:fillRect/>
          </a:stretch>
        </p:blipFill>
        <p:spPr>
          <a:xfrm>
            <a:off x="0" y="1143000"/>
            <a:ext cx="9144000" cy="42672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630702"/>
          </a:xfrm>
        </p:spPr>
        <p:txBody>
          <a:bodyPr>
            <a:normAutofit/>
          </a:bodyPr>
          <a:lstStyle/>
          <a:p>
            <a:pPr algn="ctr"/>
            <a:r>
              <a:rPr lang="en-US" sz="2400" dirty="0" smtClean="0">
                <a:solidFill>
                  <a:srgbClr val="FF0000"/>
                </a:solidFill>
              </a:rPr>
              <a:t>Chemical Dosing Criteria</a:t>
            </a:r>
            <a:endParaRPr lang="en-US" sz="2400" dirty="0">
              <a:solidFill>
                <a:srgbClr val="FF0000"/>
              </a:solidFill>
            </a:endParaRPr>
          </a:p>
        </p:txBody>
      </p:sp>
      <p:sp>
        <p:nvSpPr>
          <p:cNvPr id="3" name="Subtitle 2"/>
          <p:cNvSpPr>
            <a:spLocks noGrp="1"/>
          </p:cNvSpPr>
          <p:nvPr>
            <p:ph type="subTitle" idx="1"/>
          </p:nvPr>
        </p:nvSpPr>
        <p:spPr>
          <a:xfrm>
            <a:off x="1432560" y="2362200"/>
            <a:ext cx="7406640" cy="2895600"/>
          </a:xfrm>
        </p:spPr>
        <p:txBody>
          <a:bodyPr/>
          <a:lstStyle/>
          <a:p>
            <a:r>
              <a:rPr lang="en-US" b="1" dirty="0" smtClean="0">
                <a:solidFill>
                  <a:schemeClr val="accent1"/>
                </a:solidFill>
              </a:rPr>
              <a:t>Alum Dosing </a:t>
            </a:r>
            <a:r>
              <a:rPr lang="en-US" dirty="0" smtClean="0"/>
              <a:t>– 10% used for cleaning of water.</a:t>
            </a:r>
          </a:p>
          <a:p>
            <a:endParaRPr lang="en-US" dirty="0" smtClean="0"/>
          </a:p>
          <a:p>
            <a:r>
              <a:rPr lang="en-US" b="1" dirty="0" smtClean="0">
                <a:solidFill>
                  <a:schemeClr val="accent1"/>
                </a:solidFill>
              </a:rPr>
              <a:t>Poly Dosing </a:t>
            </a:r>
            <a:r>
              <a:rPr lang="en-US" dirty="0" smtClean="0"/>
              <a:t>– 0.10 – 0.15% used for sedimentation of ash also termed as coagulation -flocculation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1"/>
                </a:solidFill>
              </a:rPr>
              <a:t>IMAGES OF EFFULENT PLANT</a:t>
            </a:r>
            <a:endParaRPr lang="en-US" sz="3200" dirty="0">
              <a:solidFill>
                <a:schemeClr val="accent1"/>
              </a:solidFill>
            </a:endParaRPr>
          </a:p>
        </p:txBody>
      </p:sp>
      <p:sp>
        <p:nvSpPr>
          <p:cNvPr id="3" name="Text Placeholder 2"/>
          <p:cNvSpPr>
            <a:spLocks noGrp="1"/>
          </p:cNvSpPr>
          <p:nvPr>
            <p:ph type="body" idx="1"/>
          </p:nvPr>
        </p:nvSpPr>
        <p:spPr/>
        <p:txBody>
          <a:bodyPr/>
          <a:lstStyle/>
          <a:p>
            <a:r>
              <a:rPr lang="en-US" dirty="0" smtClean="0"/>
              <a:t>WWRS IMAGE-1</a:t>
            </a:r>
            <a:endParaRPr lang="en-US" dirty="0"/>
          </a:p>
        </p:txBody>
      </p:sp>
      <p:sp>
        <p:nvSpPr>
          <p:cNvPr id="4" name="Text Placeholder 3"/>
          <p:cNvSpPr>
            <a:spLocks noGrp="1"/>
          </p:cNvSpPr>
          <p:nvPr>
            <p:ph type="body" sz="half" idx="3"/>
          </p:nvPr>
        </p:nvSpPr>
        <p:spPr/>
        <p:txBody>
          <a:bodyPr/>
          <a:lstStyle/>
          <a:p>
            <a:r>
              <a:rPr lang="en-US" dirty="0" smtClean="0"/>
              <a:t>WWRS IMAGE-2</a:t>
            </a:r>
            <a:endParaRPr lang="en-US" dirty="0"/>
          </a:p>
        </p:txBody>
      </p:sp>
      <p:pic>
        <p:nvPicPr>
          <p:cNvPr id="7" name="Content Placeholder 6" descr="effluent-treatment-plant-960214.png"/>
          <p:cNvPicPr>
            <a:picLocks noGrp="1" noChangeAspect="1"/>
          </p:cNvPicPr>
          <p:nvPr>
            <p:ph sz="quarter" idx="2"/>
          </p:nvPr>
        </p:nvPicPr>
        <p:blipFill>
          <a:blip r:embed="rId2"/>
          <a:stretch>
            <a:fillRect/>
          </a:stretch>
        </p:blipFill>
        <p:spPr>
          <a:xfrm>
            <a:off x="457200" y="1523371"/>
            <a:ext cx="4022725" cy="3007984"/>
          </a:xfrm>
        </p:spPr>
      </p:pic>
      <p:pic>
        <p:nvPicPr>
          <p:cNvPr id="8" name="Content Placeholder 7" descr="etp-22.jpg"/>
          <p:cNvPicPr>
            <a:picLocks noGrp="1" noChangeAspect="1"/>
          </p:cNvPicPr>
          <p:nvPr>
            <p:ph sz="quarter" idx="4"/>
          </p:nvPr>
        </p:nvPicPr>
        <p:blipFill>
          <a:blip r:embed="rId3"/>
          <a:stretch>
            <a:fillRect/>
          </a:stretch>
        </p:blipFill>
        <p:spPr>
          <a:xfrm>
            <a:off x="4572000" y="762000"/>
            <a:ext cx="4343399" cy="48006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245</TotalTime>
  <Words>480</Words>
  <Application>Microsoft Office PowerPoint</Application>
  <PresentationFormat>On-screen Show (4:3)</PresentationFormat>
  <Paragraphs>69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Solstice</vt:lpstr>
      <vt:lpstr>Waste Water Recycling System-Effluent System</vt:lpstr>
      <vt:lpstr>What is Effluent system</vt:lpstr>
      <vt:lpstr>Strategies</vt:lpstr>
      <vt:lpstr>Over View of WWRS</vt:lpstr>
      <vt:lpstr>Specifications</vt:lpstr>
      <vt:lpstr>Operational Process</vt:lpstr>
      <vt:lpstr>SLD FOR 415V PDB OF WWRS</vt:lpstr>
      <vt:lpstr>Chemical Dosing Criteria</vt:lpstr>
      <vt:lpstr>IMAGES OF EFFULENT PLANT</vt:lpstr>
      <vt:lpstr>Plant Philosophy</vt:lpstr>
      <vt:lpstr>Plant Philosophy</vt:lpstr>
      <vt:lpstr>Plant Philosophy</vt:lpstr>
      <vt:lpstr>Plant Philosophy</vt:lpstr>
      <vt:lpstr>Following are the various application areas of the plant: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Waste Water Recycling System-Effulent System</dc:title>
  <dc:creator>Dibyendu Chakraborty</dc:creator>
  <cp:lastModifiedBy>Dibyendu Chakraborty</cp:lastModifiedBy>
  <cp:revision>28</cp:revision>
  <dcterms:created xsi:type="dcterms:W3CDTF">2014-04-17T08:35:45Z</dcterms:created>
  <dcterms:modified xsi:type="dcterms:W3CDTF">2014-04-20T08:16:20Z</dcterms:modified>
</cp:coreProperties>
</file>